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58000" cy="9144000"/>
  <p:defaultTextStyle>
    <a:defPPr>
      <a:defRPr lang="ru-RU"/>
    </a:defPPr>
    <a:lvl1pPr marL="0" algn="l" defTabSz="295228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43" algn="l" defTabSz="295228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287" algn="l" defTabSz="295228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30" algn="l" defTabSz="295228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573" algn="l" defTabSz="295228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717" algn="l" defTabSz="295228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860" algn="l" defTabSz="295228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003" algn="l" defTabSz="295228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147" algn="l" defTabSz="295228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E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0" autoAdjust="0"/>
  </p:normalViewPr>
  <p:slideViewPr>
    <p:cSldViewPr>
      <p:cViewPr>
        <p:scale>
          <a:sx n="70" d="100"/>
          <a:sy n="70" d="100"/>
        </p:scale>
        <p:origin x="-96" y="6804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40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4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28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42843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57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71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86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00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1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6777951"/>
            <a:ext cx="9449551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143" indent="0">
              <a:buNone/>
              <a:defRPr sz="6500" b="1"/>
            </a:lvl2pPr>
            <a:lvl3pPr marL="2952287" indent="0">
              <a:buNone/>
              <a:defRPr sz="5800" b="1"/>
            </a:lvl3pPr>
            <a:lvl4pPr marL="4428430" indent="0">
              <a:buNone/>
              <a:defRPr sz="5100" b="1"/>
            </a:lvl4pPr>
            <a:lvl5pPr marL="5904573" indent="0">
              <a:buNone/>
              <a:defRPr sz="5100" b="1"/>
            </a:lvl5pPr>
            <a:lvl6pPr marL="7380717" indent="0">
              <a:buNone/>
              <a:defRPr sz="5100" b="1"/>
            </a:lvl6pPr>
            <a:lvl7pPr marL="8856860" indent="0">
              <a:buNone/>
              <a:defRPr sz="5100" b="1"/>
            </a:lvl7pPr>
            <a:lvl8pPr marL="10333003" indent="0">
              <a:buNone/>
              <a:defRPr sz="5100" b="1"/>
            </a:lvl8pPr>
            <a:lvl9pPr marL="11809147" indent="0">
              <a:buNone/>
              <a:defRPr sz="5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9340" y="9602678"/>
            <a:ext cx="9449551" cy="1744603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1"/>
            <a:ext cx="9453263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143" indent="0">
              <a:buNone/>
              <a:defRPr sz="6500" b="1"/>
            </a:lvl2pPr>
            <a:lvl3pPr marL="2952287" indent="0">
              <a:buNone/>
              <a:defRPr sz="5800" b="1"/>
            </a:lvl3pPr>
            <a:lvl4pPr marL="4428430" indent="0">
              <a:buNone/>
              <a:defRPr sz="5100" b="1"/>
            </a:lvl4pPr>
            <a:lvl5pPr marL="5904573" indent="0">
              <a:buNone/>
              <a:defRPr sz="5100" b="1"/>
            </a:lvl5pPr>
            <a:lvl6pPr marL="7380717" indent="0">
              <a:buNone/>
              <a:defRPr sz="5100" b="1"/>
            </a:lvl6pPr>
            <a:lvl7pPr marL="8856860" indent="0">
              <a:buNone/>
              <a:defRPr sz="5100" b="1"/>
            </a:lvl7pPr>
            <a:lvl8pPr marL="10333003" indent="0">
              <a:buNone/>
              <a:defRPr sz="5100" b="1"/>
            </a:lvl8pPr>
            <a:lvl9pPr marL="11809147" indent="0">
              <a:buNone/>
              <a:defRPr sz="5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864198" y="9602678"/>
            <a:ext cx="9453263" cy="1744603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43" indent="0">
              <a:buNone/>
              <a:defRPr sz="3900"/>
            </a:lvl2pPr>
            <a:lvl3pPr marL="2952287" indent="0">
              <a:buNone/>
              <a:defRPr sz="3200"/>
            </a:lvl3pPr>
            <a:lvl4pPr marL="4428430" indent="0">
              <a:buNone/>
              <a:defRPr sz="2900"/>
            </a:lvl4pPr>
            <a:lvl5pPr marL="5904573" indent="0">
              <a:buNone/>
              <a:defRPr sz="2900"/>
            </a:lvl5pPr>
            <a:lvl6pPr marL="7380717" indent="0">
              <a:buNone/>
              <a:defRPr sz="2900"/>
            </a:lvl6pPr>
            <a:lvl7pPr marL="8856860" indent="0">
              <a:buNone/>
              <a:defRPr sz="2900"/>
            </a:lvl7pPr>
            <a:lvl8pPr marL="10333003" indent="0">
              <a:buNone/>
              <a:defRPr sz="2900"/>
            </a:lvl8pPr>
            <a:lvl9pPr marL="11809147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3" y="21195983"/>
            <a:ext cx="12832080" cy="250230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3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43" indent="0">
              <a:buNone/>
              <a:defRPr sz="9000"/>
            </a:lvl2pPr>
            <a:lvl3pPr marL="2952287" indent="0">
              <a:buNone/>
              <a:defRPr sz="7800"/>
            </a:lvl3pPr>
            <a:lvl4pPr marL="4428430" indent="0">
              <a:buNone/>
              <a:defRPr sz="6500"/>
            </a:lvl4pPr>
            <a:lvl5pPr marL="5904573" indent="0">
              <a:buNone/>
              <a:defRPr sz="6500"/>
            </a:lvl5pPr>
            <a:lvl6pPr marL="7380717" indent="0">
              <a:buNone/>
              <a:defRPr sz="6500"/>
            </a:lvl6pPr>
            <a:lvl7pPr marL="8856860" indent="0">
              <a:buNone/>
              <a:defRPr sz="6500"/>
            </a:lvl7pPr>
            <a:lvl8pPr marL="10333003" indent="0">
              <a:buNone/>
              <a:defRPr sz="6500"/>
            </a:lvl8pPr>
            <a:lvl9pPr marL="11809147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3" y="23698288"/>
            <a:ext cx="12832080" cy="3553690"/>
          </a:xfrm>
        </p:spPr>
        <p:txBody>
          <a:bodyPr/>
          <a:lstStyle>
            <a:lvl1pPr marL="0" indent="0">
              <a:buNone/>
              <a:defRPr sz="4500"/>
            </a:lvl1pPr>
            <a:lvl2pPr marL="1476143" indent="0">
              <a:buNone/>
              <a:defRPr sz="3900"/>
            </a:lvl2pPr>
            <a:lvl3pPr marL="2952287" indent="0">
              <a:buNone/>
              <a:defRPr sz="3200"/>
            </a:lvl3pPr>
            <a:lvl4pPr marL="4428430" indent="0">
              <a:buNone/>
              <a:defRPr sz="2900"/>
            </a:lvl4pPr>
            <a:lvl5pPr marL="5904573" indent="0">
              <a:buNone/>
              <a:defRPr sz="2900"/>
            </a:lvl5pPr>
            <a:lvl6pPr marL="7380717" indent="0">
              <a:buNone/>
              <a:defRPr sz="2900"/>
            </a:lvl6pPr>
            <a:lvl7pPr marL="8856860" indent="0">
              <a:buNone/>
              <a:defRPr sz="2900"/>
            </a:lvl7pPr>
            <a:lvl8pPr marL="10333003" indent="0">
              <a:buNone/>
              <a:defRPr sz="2900"/>
            </a:lvl8pPr>
            <a:lvl9pPr marL="11809147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29" tIns="147614" rIns="295229" bIns="14761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29" tIns="147614" rIns="295229" bIns="14761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9"/>
          </a:xfrm>
          <a:prstGeom prst="rect">
            <a:avLst/>
          </a:prstGeom>
        </p:spPr>
        <p:txBody>
          <a:bodyPr vert="horz" lIns="295229" tIns="147614" rIns="295229" bIns="147614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9"/>
          </a:xfrm>
          <a:prstGeom prst="rect">
            <a:avLst/>
          </a:prstGeom>
        </p:spPr>
        <p:txBody>
          <a:bodyPr vert="horz" lIns="295229" tIns="147614" rIns="295229" bIns="147614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9"/>
          </a:xfrm>
          <a:prstGeom prst="rect">
            <a:avLst/>
          </a:prstGeom>
        </p:spPr>
        <p:txBody>
          <a:bodyPr vert="horz" lIns="295229" tIns="147614" rIns="295229" bIns="147614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287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08" indent="-1107108" algn="l" defTabSz="2952287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33" indent="-922590" algn="l" defTabSz="2952287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358" indent="-738072" algn="l" defTabSz="2952287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02" indent="-738072" algn="l" defTabSz="2952287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645" indent="-738072" algn="l" defTabSz="2952287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788" indent="-738072" algn="l" defTabSz="2952287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932" indent="-738072" algn="l" defTabSz="2952287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075" indent="-738072" algn="l" defTabSz="2952287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218" indent="-738072" algn="l" defTabSz="2952287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2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43" algn="l" defTabSz="29522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287" algn="l" defTabSz="29522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30" algn="l" defTabSz="29522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573" algn="l" defTabSz="29522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717" algn="l" defTabSz="29522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860" algn="l" defTabSz="29522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003" algn="l" defTabSz="29522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147" algn="l" defTabSz="29522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9165" y="1168320"/>
            <a:ext cx="16943089" cy="2343581"/>
          </a:xfrm>
        </p:spPr>
        <p:txBody>
          <a:bodyPr>
            <a:noAutofit/>
          </a:bodyPr>
          <a:lstStyle/>
          <a:p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Динамика развития гаметофитов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папоротников</a:t>
            </a:r>
            <a:endParaRPr lang="ru-RU" sz="96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0938" y="3762723"/>
            <a:ext cx="20023102" cy="17794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Наговицын Константин Михайлович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Науменко Николай Иванович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выполнена в рамках гос. задания по теме «Биоразнообразие природных экосистем Заволжско-Уральского региона: история его формирования, современная динамика и пути охраны» (FEWS-2024-0011).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55F4E60-63E8-8AB0-D4F7-067DA04E0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6" y="560638"/>
            <a:ext cx="1793825" cy="17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4CD1CF-D9B1-D2BB-3C79-A5CCAA3C8900}"/>
              </a:ext>
            </a:extLst>
          </p:cNvPr>
          <p:cNvSpPr txBox="1"/>
          <p:nvPr/>
        </p:nvSpPr>
        <p:spPr>
          <a:xfrm>
            <a:off x="4036062" y="560638"/>
            <a:ext cx="13679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0" dirty="0">
                <a:effectLst/>
                <a:latin typeface="Times New Roman" pitchFamily="18" charset="0"/>
                <a:cs typeface="Times New Roman" pitchFamily="18" charset="0"/>
              </a:rPr>
              <a:t>ФГБОУ ВО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Удмуртский Государственный университет»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C42853-9E60-193D-D051-065C83FE231F}"/>
              </a:ext>
            </a:extLst>
          </p:cNvPr>
          <p:cNvSpPr txBox="1"/>
          <p:nvPr/>
        </p:nvSpPr>
        <p:spPr>
          <a:xfrm>
            <a:off x="639058" y="5741774"/>
            <a:ext cx="987849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effectLst/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400" i="0" dirty="0"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зучить динамику роста и развития гаметофитов папоротников тропических, субтропических и умеренных широт.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основные этапы развития гаметофитов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равноспоровых папоротников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Tx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динамику прорастания спор папоротников разных климатических поясов.</a:t>
            </a:r>
          </a:p>
          <a:p>
            <a:pPr marL="514350" indent="-51435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Выявить основные факторы, влияющие на скорость прорастания спор.</a:t>
            </a:r>
          </a:p>
          <a:p>
            <a:pPr marL="514350" indent="-51435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Рассмотреть сроки жизни гаметофитов и основные причины их гибели.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 algn="just"/>
            <a:r>
              <a:rPr lang="ru-RU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Споры высевались на влажный грунт из смеси торфа и песка с добавлением вермикулита. Некоторые виды были посеяны на чистый </a:t>
            </a: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песок.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Проращивание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проводилось при комнатной температуре. Освещение смешанное.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61B505-98EA-C0B0-A0C8-4D205F2161E2}"/>
              </a:ext>
            </a:extLst>
          </p:cNvPr>
          <p:cNvSpPr txBox="1"/>
          <p:nvPr/>
        </p:nvSpPr>
        <p:spPr>
          <a:xfrm>
            <a:off x="639057" y="18244649"/>
            <a:ext cx="98784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effectLst/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 процесс развития гаметофитов 50 папоротников.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сновные стадии развития: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прорастание споры с образованием протонемы,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молодого таллома,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зрелого гаметофита, образование спорофита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 представлены на рисунке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E1B07B-2D3F-BF50-D63C-D393F0BD4A35}"/>
              </a:ext>
            </a:extLst>
          </p:cNvPr>
          <p:cNvSpPr txBox="1"/>
          <p:nvPr/>
        </p:nvSpPr>
        <p:spPr>
          <a:xfrm>
            <a:off x="10875957" y="25365123"/>
            <a:ext cx="98480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marL="514350" indent="-514350" algn="just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Выявлены основные стадии развития гаметофитов равноспоровых папоротников: прорастание споры, протонема, молодой таллом, зрелый таллом, образование спорофита.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изучении динамики развития папоротников разных климатических поясов существенных различий не выявлено.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Наибольшее влияние на скорость прорастания спор изученных папоротников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оказывают внешние факторы.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Гаметофиты изученных видов различаются по срокам жизни. Их гибель может быть вызвана как неблагоприятными условиями среды, так и естественными механизмами.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8AA4C59-2CED-968F-D2E0-18833BDA5FE6}"/>
              </a:ext>
            </a:extLst>
          </p:cNvPr>
          <p:cNvSpPr txBox="1"/>
          <p:nvPr/>
        </p:nvSpPr>
        <p:spPr>
          <a:xfrm>
            <a:off x="639058" y="15932075"/>
            <a:ext cx="98784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наблюдений использовался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бинокулярный микроскоп.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Фиксировались даты первого обнаружения прорастания спор. Также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объекты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рассматривались под микроскопом и фотографировались при увеличении от *100 до *400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проводилась с момента посева папоротников 19.11.2024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31.03.2026.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7F88CC5-D439-2B1D-7CC6-D17537DBF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786" y="24285002"/>
            <a:ext cx="4759463" cy="376790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FDADA14-87B6-3EBC-A905-97C4916CC60E}"/>
              </a:ext>
            </a:extLst>
          </p:cNvPr>
          <p:cNvSpPr txBox="1"/>
          <p:nvPr/>
        </p:nvSpPr>
        <p:spPr>
          <a:xfrm>
            <a:off x="10875957" y="22318135"/>
            <a:ext cx="98480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22 объекта достигли стадии зрелого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гаметофита,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из которых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спорофит.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факторов, влияющих на развитие, можно выделить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степень раскрытия спорангиев, срок и условия хранения спор, а также условия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проращивания.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Гаметофиты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13 папоротников погибли менее чем через год после начала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исследования.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причиной повреждения пластинок гаметофитов стали почвенные грибы. Кроме того, могли повлиять недостаточные увлажненность и освещенность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B491F8-0C0E-B426-E7BE-54375A7769CA}"/>
              </a:ext>
            </a:extLst>
          </p:cNvPr>
          <p:cNvSpPr txBox="1"/>
          <p:nvPr/>
        </p:nvSpPr>
        <p:spPr>
          <a:xfrm>
            <a:off x="10874709" y="11414120"/>
            <a:ext cx="984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Зависимость времени прорастания спор от климатического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пояса произрастания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4E57621-A433-E40D-26B5-D8E466E41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197" y="6956418"/>
            <a:ext cx="5943600" cy="44577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3E6E04A-4031-F8AC-8BE2-DD8843A2368C}"/>
              </a:ext>
            </a:extLst>
          </p:cNvPr>
          <p:cNvSpPr txBox="1"/>
          <p:nvPr/>
        </p:nvSpPr>
        <p:spPr>
          <a:xfrm>
            <a:off x="10875958" y="21825102"/>
            <a:ext cx="984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времени прорастания от экологической группы вида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C4B7112-CACE-8372-56C2-1B438DCB26CB}"/>
              </a:ext>
            </a:extLst>
          </p:cNvPr>
          <p:cNvSpPr txBox="1"/>
          <p:nvPr/>
        </p:nvSpPr>
        <p:spPr>
          <a:xfrm>
            <a:off x="700936" y="15399765"/>
            <a:ext cx="9816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Рис. 1 Контейнеры для проращивания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BC01A8-5AB4-41A5-B99A-6E9B248F608D}"/>
              </a:ext>
            </a:extLst>
          </p:cNvPr>
          <p:cNvSpPr txBox="1"/>
          <p:nvPr/>
        </p:nvSpPr>
        <p:spPr>
          <a:xfrm>
            <a:off x="10875958" y="5741774"/>
            <a:ext cx="9848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Рассмотрена динамика прорастания спор папоротников разных широт, биомов и экологических групп. Результаты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сравнения представлены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рисунках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ownloads\1776245660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08" y="11754556"/>
            <a:ext cx="4791747" cy="35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17762456602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2" b="15880"/>
          <a:stretch/>
        </p:blipFill>
        <p:spPr bwMode="auto">
          <a:xfrm>
            <a:off x="639058" y="11736112"/>
            <a:ext cx="4648274" cy="36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ГАМЕТОФИТЫ\Микроскоп х 4, х 10, х 40_03.04.26\25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72" y="20243515"/>
            <a:ext cx="4729784" cy="37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ГАМЕТОФИТЫ\Микроскоп х 10, 40_18.03.26\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5" y="20243515"/>
            <a:ext cx="4729785" cy="37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ГАМЕТОФИТЫ\31.03.26\Микроскоп х 4_31.03.26\7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6" y="24285002"/>
            <a:ext cx="4759463" cy="376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9057" y="28329645"/>
            <a:ext cx="987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Рис. 2 Гаметофиты на разных стадиях развития: протонема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Gymnocarpium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молодой таллом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Phlebodium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зрелый таллом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Adianthum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молодой спорофит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Aglaomorpha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75956" y="16817183"/>
            <a:ext cx="9848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Рис. 5 Зависимость времени прорастания спор от биома произрастания вида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ГАМЕТОФИТЫ\Биом; МНК средние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197" y="12359482"/>
            <a:ext cx="5943600" cy="44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ГАМЕТОФИТЫ\Экологическая группа; МНК средние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197" y="17367402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01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442</Words>
  <Application>Microsoft Office PowerPoint</Application>
  <PresentationFormat>Произвольный</PresentationFormat>
  <Paragraphs>30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Динамика развития гаметофитов папоротников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BOTANY</cp:lastModifiedBy>
  <cp:revision>76</cp:revision>
  <dcterms:created xsi:type="dcterms:W3CDTF">2026-04-10T04:53:08Z</dcterms:created>
  <dcterms:modified xsi:type="dcterms:W3CDTF">2026-04-15T14:02:09Z</dcterms:modified>
</cp:coreProperties>
</file>