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30279975" cy="43167300"/>
  <p:notesSz cx="6858000" cy="9144000"/>
  <p:defaultTextStyle>
    <a:defPPr>
      <a:defRPr lang="ru-RU"/>
    </a:defPPr>
    <a:lvl1pPr marL="0" algn="l" defTabSz="3615381" rtl="0" eaLnBrk="1" latinLnBrk="0" hangingPunct="1">
      <a:defRPr sz="7117" kern="1200">
        <a:solidFill>
          <a:schemeClr val="tx1"/>
        </a:solidFill>
        <a:latin typeface="+mn-lt"/>
        <a:ea typeface="+mn-ea"/>
        <a:cs typeface="+mn-cs"/>
      </a:defRPr>
    </a:lvl1pPr>
    <a:lvl2pPr marL="1807690" algn="l" defTabSz="3615381" rtl="0" eaLnBrk="1" latinLnBrk="0" hangingPunct="1">
      <a:defRPr sz="7117" kern="1200">
        <a:solidFill>
          <a:schemeClr val="tx1"/>
        </a:solidFill>
        <a:latin typeface="+mn-lt"/>
        <a:ea typeface="+mn-ea"/>
        <a:cs typeface="+mn-cs"/>
      </a:defRPr>
    </a:lvl2pPr>
    <a:lvl3pPr marL="3615381" algn="l" defTabSz="3615381" rtl="0" eaLnBrk="1" latinLnBrk="0" hangingPunct="1">
      <a:defRPr sz="7117" kern="1200">
        <a:solidFill>
          <a:schemeClr val="tx1"/>
        </a:solidFill>
        <a:latin typeface="+mn-lt"/>
        <a:ea typeface="+mn-ea"/>
        <a:cs typeface="+mn-cs"/>
      </a:defRPr>
    </a:lvl3pPr>
    <a:lvl4pPr marL="5423071" algn="l" defTabSz="3615381" rtl="0" eaLnBrk="1" latinLnBrk="0" hangingPunct="1">
      <a:defRPr sz="7117" kern="1200">
        <a:solidFill>
          <a:schemeClr val="tx1"/>
        </a:solidFill>
        <a:latin typeface="+mn-lt"/>
        <a:ea typeface="+mn-ea"/>
        <a:cs typeface="+mn-cs"/>
      </a:defRPr>
    </a:lvl4pPr>
    <a:lvl5pPr marL="7230762" algn="l" defTabSz="3615381" rtl="0" eaLnBrk="1" latinLnBrk="0" hangingPunct="1">
      <a:defRPr sz="7117" kern="1200">
        <a:solidFill>
          <a:schemeClr val="tx1"/>
        </a:solidFill>
        <a:latin typeface="+mn-lt"/>
        <a:ea typeface="+mn-ea"/>
        <a:cs typeface="+mn-cs"/>
      </a:defRPr>
    </a:lvl5pPr>
    <a:lvl6pPr marL="9038452" algn="l" defTabSz="3615381" rtl="0" eaLnBrk="1" latinLnBrk="0" hangingPunct="1">
      <a:defRPr sz="7117" kern="1200">
        <a:solidFill>
          <a:schemeClr val="tx1"/>
        </a:solidFill>
        <a:latin typeface="+mn-lt"/>
        <a:ea typeface="+mn-ea"/>
        <a:cs typeface="+mn-cs"/>
      </a:defRPr>
    </a:lvl6pPr>
    <a:lvl7pPr marL="10846142" algn="l" defTabSz="3615381" rtl="0" eaLnBrk="1" latinLnBrk="0" hangingPunct="1">
      <a:defRPr sz="7117" kern="1200">
        <a:solidFill>
          <a:schemeClr val="tx1"/>
        </a:solidFill>
        <a:latin typeface="+mn-lt"/>
        <a:ea typeface="+mn-ea"/>
        <a:cs typeface="+mn-cs"/>
      </a:defRPr>
    </a:lvl7pPr>
    <a:lvl8pPr marL="12653832" algn="l" defTabSz="3615381" rtl="0" eaLnBrk="1" latinLnBrk="0" hangingPunct="1">
      <a:defRPr sz="7117" kern="1200">
        <a:solidFill>
          <a:schemeClr val="tx1"/>
        </a:solidFill>
        <a:latin typeface="+mn-lt"/>
        <a:ea typeface="+mn-ea"/>
        <a:cs typeface="+mn-cs"/>
      </a:defRPr>
    </a:lvl8pPr>
    <a:lvl9pPr marL="14461523" algn="l" defTabSz="3615381" rtl="0" eaLnBrk="1" latinLnBrk="0" hangingPunct="1">
      <a:defRPr sz="7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799" autoAdjust="0"/>
    <p:restoredTop sz="94660"/>
  </p:normalViewPr>
  <p:slideViewPr>
    <p:cSldViewPr snapToGrid="0">
      <p:cViewPr varScale="1">
        <p:scale>
          <a:sx n="13" d="100"/>
          <a:sy n="13" d="100"/>
        </p:scale>
        <p:origin x="306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06D08-2A45-440A-958F-92416051E4A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C7BA-B4D1-4751-8AA8-3BE390AAE8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225675" y="685800"/>
            <a:ext cx="24066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676D7EE-AD01-4F94-B307-5539E04DC03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3784950" y="7064700"/>
            <a:ext cx="22709700" cy="15028720"/>
          </a:xfrm>
        </p:spPr>
        <p:txBody>
          <a:bodyPr anchor="b"/>
          <a:lstStyle>
            <a:lvl1pPr algn="ctr" defTabSz="3615381">
              <a:defRPr sz="23723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3784950" y="22672986"/>
            <a:ext cx="22709700" cy="10422174"/>
          </a:xfrm>
        </p:spPr>
        <p:txBody>
          <a:bodyPr/>
          <a:lstStyle>
            <a:lvl1pPr marL="0" indent="0" algn="ctr" defTabSz="3615381">
              <a:buNone/>
              <a:defRPr sz="9489"/>
            </a:lvl1pPr>
            <a:lvl2pPr marL="1807690" indent="0" algn="ctr" defTabSz="3615381">
              <a:buNone/>
              <a:defRPr sz="7908"/>
            </a:lvl2pPr>
            <a:lvl3pPr marL="3615381" indent="0" algn="ctr" defTabSz="3615381">
              <a:buNone/>
              <a:defRPr sz="7117"/>
            </a:lvl3pPr>
            <a:lvl4pPr marL="5423071" indent="0" algn="ctr" defTabSz="3615381">
              <a:buNone/>
              <a:defRPr sz="6326"/>
            </a:lvl4pPr>
            <a:lvl5pPr marL="7230762" indent="0" algn="ctr" defTabSz="3615381">
              <a:buNone/>
              <a:defRPr sz="6326"/>
            </a:lvl5pPr>
            <a:lvl6pPr marL="9038452" indent="0" algn="ctr" defTabSz="3615381">
              <a:buNone/>
              <a:defRPr sz="6326"/>
            </a:lvl6pPr>
            <a:lvl7pPr marL="10846142" indent="0" algn="ctr" defTabSz="3615381">
              <a:buNone/>
              <a:defRPr sz="6326"/>
            </a:lvl7pPr>
            <a:lvl8pPr marL="12653832" indent="0" algn="ctr" defTabSz="3615381">
              <a:buNone/>
              <a:defRPr sz="6326"/>
            </a:lvl8pPr>
            <a:lvl9pPr marL="14461523" indent="0" algn="ctr" defTabSz="3615381">
              <a:buNone/>
              <a:defRPr sz="6326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21668838" y="2298274"/>
            <a:ext cx="6529038" cy="36582550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2081720" y="2298274"/>
            <a:ext cx="19208622" cy="36582550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065949" y="10761925"/>
            <a:ext cx="26116155" cy="17956519"/>
          </a:xfrm>
        </p:spPr>
        <p:txBody>
          <a:bodyPr anchor="b"/>
          <a:lstStyle>
            <a:lvl1pPr defTabSz="3615381">
              <a:defRPr sz="23723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2065949" y="28888320"/>
            <a:ext cx="26116155" cy="9442912"/>
          </a:xfrm>
        </p:spPr>
        <p:txBody>
          <a:bodyPr/>
          <a:lstStyle>
            <a:lvl1pPr marL="0" indent="0" defTabSz="3615381">
              <a:buNone/>
              <a:defRPr sz="9489">
                <a:solidFill>
                  <a:schemeClr val="tx1">
                    <a:tint val="75000"/>
                  </a:schemeClr>
                </a:solidFill>
              </a:defRPr>
            </a:lvl1pPr>
            <a:lvl2pPr marL="1807690" indent="0" defTabSz="3615381">
              <a:buNone/>
              <a:defRPr sz="7908">
                <a:solidFill>
                  <a:schemeClr val="tx1">
                    <a:tint val="75000"/>
                  </a:schemeClr>
                </a:solidFill>
              </a:defRPr>
            </a:lvl2pPr>
            <a:lvl3pPr marL="3615381" indent="0" defTabSz="3615381">
              <a:buNone/>
              <a:defRPr sz="7117">
                <a:solidFill>
                  <a:schemeClr val="tx1">
                    <a:tint val="75000"/>
                  </a:schemeClr>
                </a:solidFill>
              </a:defRPr>
            </a:lvl3pPr>
            <a:lvl4pPr marL="5423071" indent="0" defTabSz="3615381">
              <a:buNone/>
              <a:defRPr sz="6326">
                <a:solidFill>
                  <a:schemeClr val="tx1">
                    <a:tint val="75000"/>
                  </a:schemeClr>
                </a:solidFill>
              </a:defRPr>
            </a:lvl4pPr>
            <a:lvl5pPr marL="7230762" indent="0" defTabSz="3615381">
              <a:buNone/>
              <a:defRPr sz="6326">
                <a:solidFill>
                  <a:schemeClr val="tx1">
                    <a:tint val="75000"/>
                  </a:schemeClr>
                </a:solidFill>
              </a:defRPr>
            </a:lvl5pPr>
            <a:lvl6pPr marL="9038452" indent="0" defTabSz="3615381">
              <a:buNone/>
              <a:defRPr sz="6326">
                <a:solidFill>
                  <a:schemeClr val="tx1">
                    <a:tint val="75000"/>
                  </a:schemeClr>
                </a:solidFill>
              </a:defRPr>
            </a:lvl6pPr>
            <a:lvl7pPr marL="10846142" indent="0" defTabSz="3615381">
              <a:buNone/>
              <a:defRPr sz="6326">
                <a:solidFill>
                  <a:schemeClr val="tx1">
                    <a:tint val="75000"/>
                  </a:schemeClr>
                </a:solidFill>
              </a:defRPr>
            </a:lvl7pPr>
            <a:lvl8pPr marL="12653832" indent="0" defTabSz="3615381">
              <a:buNone/>
              <a:defRPr sz="6326">
                <a:solidFill>
                  <a:schemeClr val="tx1">
                    <a:tint val="75000"/>
                  </a:schemeClr>
                </a:solidFill>
              </a:defRPr>
            </a:lvl8pPr>
            <a:lvl9pPr marL="14461523" indent="0" defTabSz="3615381">
              <a:buNone/>
              <a:defRPr sz="63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2081720" y="11491373"/>
            <a:ext cx="12868830" cy="27389451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15329045" y="11491373"/>
            <a:ext cx="12868831" cy="27389451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085663" y="2298274"/>
            <a:ext cx="26116159" cy="8343740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2085663" y="10582060"/>
            <a:ext cx="12809693" cy="5186103"/>
          </a:xfrm>
        </p:spPr>
        <p:txBody>
          <a:bodyPr anchor="b"/>
          <a:lstStyle>
            <a:lvl1pPr marL="0" indent="0" defTabSz="3615381">
              <a:buNone/>
              <a:defRPr sz="9489" b="1"/>
            </a:lvl1pPr>
            <a:lvl2pPr marL="1807690" indent="0" defTabSz="3615381">
              <a:buNone/>
              <a:defRPr sz="7908" b="1"/>
            </a:lvl2pPr>
            <a:lvl3pPr marL="3615381" indent="0" defTabSz="3615381">
              <a:buNone/>
              <a:defRPr sz="7117" b="1"/>
            </a:lvl3pPr>
            <a:lvl4pPr marL="5423071" indent="0" defTabSz="3615381">
              <a:buNone/>
              <a:defRPr sz="6326" b="1"/>
            </a:lvl4pPr>
            <a:lvl5pPr marL="7230762" indent="0" defTabSz="3615381">
              <a:buNone/>
              <a:defRPr sz="6326" b="1"/>
            </a:lvl5pPr>
            <a:lvl6pPr marL="9038452" indent="0" defTabSz="3615381">
              <a:buNone/>
              <a:defRPr sz="6326" b="1"/>
            </a:lvl6pPr>
            <a:lvl7pPr marL="10846142" indent="0" defTabSz="3615381">
              <a:buNone/>
              <a:defRPr sz="6326" b="1"/>
            </a:lvl7pPr>
            <a:lvl8pPr marL="12653832" indent="0" defTabSz="3615381">
              <a:buNone/>
              <a:defRPr sz="6326" b="1"/>
            </a:lvl8pPr>
            <a:lvl9pPr marL="14461523" indent="0" defTabSz="3615381">
              <a:buNone/>
              <a:defRPr sz="6326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2085663" y="15768163"/>
            <a:ext cx="12809693" cy="23192597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15329045" y="10582060"/>
            <a:ext cx="12872777" cy="5186103"/>
          </a:xfrm>
        </p:spPr>
        <p:txBody>
          <a:bodyPr anchor="b"/>
          <a:lstStyle>
            <a:lvl1pPr marL="0" indent="0" defTabSz="3615381">
              <a:buNone/>
              <a:defRPr sz="9489" b="1"/>
            </a:lvl1pPr>
            <a:lvl2pPr marL="1807690" indent="0" defTabSz="3615381">
              <a:buNone/>
              <a:defRPr sz="7908" b="1"/>
            </a:lvl2pPr>
            <a:lvl3pPr marL="3615381" indent="0" defTabSz="3615381">
              <a:buNone/>
              <a:defRPr sz="7117" b="1"/>
            </a:lvl3pPr>
            <a:lvl4pPr marL="5423071" indent="0" defTabSz="3615381">
              <a:buNone/>
              <a:defRPr sz="6326" b="1"/>
            </a:lvl4pPr>
            <a:lvl5pPr marL="7230762" indent="0" defTabSz="3615381">
              <a:buNone/>
              <a:defRPr sz="6326" b="1"/>
            </a:lvl5pPr>
            <a:lvl6pPr marL="9038452" indent="0" defTabSz="3615381">
              <a:buNone/>
              <a:defRPr sz="6326" b="1"/>
            </a:lvl6pPr>
            <a:lvl7pPr marL="10846142" indent="0" defTabSz="3615381">
              <a:buNone/>
              <a:defRPr sz="6326" b="1"/>
            </a:lvl7pPr>
            <a:lvl8pPr marL="12653832" indent="0" defTabSz="3615381">
              <a:buNone/>
              <a:defRPr sz="6326" b="1"/>
            </a:lvl8pPr>
            <a:lvl9pPr marL="14461523" indent="0" defTabSz="3615381">
              <a:buNone/>
              <a:defRPr sz="6326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15329045" y="15768163"/>
            <a:ext cx="12872777" cy="23192597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085663" y="2877840"/>
            <a:ext cx="9765961" cy="10072440"/>
          </a:xfrm>
        </p:spPr>
        <p:txBody>
          <a:bodyPr anchor="b"/>
          <a:lstStyle>
            <a:lvl1pPr defTabSz="3615381">
              <a:defRPr sz="12652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2872773" y="6215334"/>
            <a:ext cx="15329049" cy="30676978"/>
          </a:xfrm>
        </p:spPr>
        <p:txBody>
          <a:bodyPr/>
          <a:lstStyle>
            <a:lvl1pPr defTabSz="3615381">
              <a:defRPr sz="12652"/>
            </a:lvl1pPr>
            <a:lvl2pPr defTabSz="3615381">
              <a:defRPr sz="11071"/>
            </a:lvl2pPr>
            <a:lvl3pPr defTabSz="3615381">
              <a:defRPr sz="9489"/>
            </a:lvl3pPr>
            <a:lvl4pPr defTabSz="3615381">
              <a:defRPr sz="7908"/>
            </a:lvl4pPr>
            <a:lvl5pPr defTabSz="3615381">
              <a:defRPr sz="7908"/>
            </a:lvl5pPr>
            <a:lvl6pPr defTabSz="3615381">
              <a:defRPr sz="7908"/>
            </a:lvl6pPr>
            <a:lvl7pPr defTabSz="3615381">
              <a:defRPr sz="7908"/>
            </a:lvl7pPr>
            <a:lvl8pPr defTabSz="3615381">
              <a:defRPr sz="7908"/>
            </a:lvl8pPr>
            <a:lvl9pPr defTabSz="3615381">
              <a:defRPr sz="7908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2085663" y="12950280"/>
            <a:ext cx="9765961" cy="23992000"/>
          </a:xfrm>
        </p:spPr>
        <p:txBody>
          <a:bodyPr/>
          <a:lstStyle>
            <a:lvl1pPr marL="0" indent="0" defTabSz="3615381">
              <a:buNone/>
              <a:defRPr sz="6326"/>
            </a:lvl1pPr>
            <a:lvl2pPr marL="1807690" indent="0" defTabSz="3615381">
              <a:buNone/>
              <a:defRPr sz="5535"/>
            </a:lvl2pPr>
            <a:lvl3pPr marL="3615381" indent="0" defTabSz="3615381">
              <a:buNone/>
              <a:defRPr sz="4745"/>
            </a:lvl3pPr>
            <a:lvl4pPr marL="5423071" indent="0" defTabSz="3615381">
              <a:buNone/>
              <a:defRPr sz="3954"/>
            </a:lvl4pPr>
            <a:lvl5pPr marL="7230762" indent="0" defTabSz="3615381">
              <a:buNone/>
              <a:defRPr sz="3954"/>
            </a:lvl5pPr>
            <a:lvl6pPr marL="9038452" indent="0" defTabSz="3615381">
              <a:buNone/>
              <a:defRPr sz="3954"/>
            </a:lvl6pPr>
            <a:lvl7pPr marL="10846142" indent="0" defTabSz="3615381">
              <a:buNone/>
              <a:defRPr sz="3954"/>
            </a:lvl7pPr>
            <a:lvl8pPr marL="12653832" indent="0" defTabSz="3615381">
              <a:buNone/>
              <a:defRPr sz="3954"/>
            </a:lvl8pPr>
            <a:lvl9pPr marL="14461523" indent="0" defTabSz="3615381">
              <a:buNone/>
              <a:defRPr sz="3954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085663" y="2877840"/>
            <a:ext cx="9765961" cy="10072440"/>
          </a:xfrm>
        </p:spPr>
        <p:txBody>
          <a:bodyPr anchor="b"/>
          <a:lstStyle>
            <a:lvl1pPr defTabSz="3615381">
              <a:defRPr sz="12652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12872773" y="6215334"/>
            <a:ext cx="15329049" cy="30676978"/>
          </a:xfrm>
        </p:spPr>
        <p:txBody>
          <a:bodyPr/>
          <a:lstStyle>
            <a:lvl1pPr marL="0" indent="0" defTabSz="3615381">
              <a:buNone/>
              <a:defRPr sz="12652"/>
            </a:lvl1pPr>
            <a:lvl2pPr marL="1807690" indent="0" defTabSz="3615381">
              <a:buNone/>
              <a:defRPr sz="11071"/>
            </a:lvl2pPr>
            <a:lvl3pPr marL="3615381" indent="0" defTabSz="3615381">
              <a:buNone/>
              <a:defRPr sz="9489"/>
            </a:lvl3pPr>
            <a:lvl4pPr marL="5423071" indent="0" defTabSz="3615381">
              <a:buNone/>
              <a:defRPr sz="7908"/>
            </a:lvl4pPr>
            <a:lvl5pPr marL="7230762" indent="0" defTabSz="3615381">
              <a:buNone/>
              <a:defRPr sz="7908"/>
            </a:lvl5pPr>
            <a:lvl6pPr marL="9038452" indent="0" defTabSz="3615381">
              <a:buNone/>
              <a:defRPr sz="7908"/>
            </a:lvl6pPr>
            <a:lvl7pPr marL="10846142" indent="0" defTabSz="3615381">
              <a:buNone/>
              <a:defRPr sz="7908"/>
            </a:lvl7pPr>
            <a:lvl8pPr marL="12653832" indent="0" defTabSz="3615381">
              <a:buNone/>
              <a:defRPr sz="7908"/>
            </a:lvl8pPr>
            <a:lvl9pPr marL="14461523" indent="0" defTabSz="3615381">
              <a:buNone/>
              <a:defRPr sz="7908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2085663" y="12950280"/>
            <a:ext cx="9765961" cy="23992000"/>
          </a:xfrm>
        </p:spPr>
        <p:txBody>
          <a:bodyPr/>
          <a:lstStyle>
            <a:lvl1pPr marL="0" indent="0" defTabSz="3615381">
              <a:buNone/>
              <a:defRPr sz="6326"/>
            </a:lvl1pPr>
            <a:lvl2pPr marL="1807690" indent="0" defTabSz="3615381">
              <a:buNone/>
              <a:defRPr sz="5535"/>
            </a:lvl2pPr>
            <a:lvl3pPr marL="3615381" indent="0" defTabSz="3615381">
              <a:buNone/>
              <a:defRPr sz="4745"/>
            </a:lvl3pPr>
            <a:lvl4pPr marL="5423071" indent="0" defTabSz="3615381">
              <a:buNone/>
              <a:defRPr sz="3954"/>
            </a:lvl4pPr>
            <a:lvl5pPr marL="7230762" indent="0" defTabSz="3615381">
              <a:buNone/>
              <a:defRPr sz="3954"/>
            </a:lvl5pPr>
            <a:lvl6pPr marL="9038452" indent="0" defTabSz="3615381">
              <a:buNone/>
              <a:defRPr sz="3954"/>
            </a:lvl6pPr>
            <a:lvl7pPr marL="10846142" indent="0" defTabSz="3615381">
              <a:buNone/>
              <a:defRPr sz="3954"/>
            </a:lvl7pPr>
            <a:lvl8pPr marL="12653832" indent="0" defTabSz="3615381">
              <a:buNone/>
              <a:defRPr sz="3954"/>
            </a:lvl8pPr>
            <a:lvl9pPr marL="14461523" indent="0" defTabSz="3615381">
              <a:buNone/>
              <a:defRPr sz="3954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2081720" y="2298274"/>
            <a:ext cx="26116156" cy="834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2081720" y="11491373"/>
            <a:ext cx="26116156" cy="2738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2081720" y="40009972"/>
            <a:ext cx="6812910" cy="2298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615381">
              <a:defRPr sz="4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10030115" y="40009972"/>
            <a:ext cx="10219365" cy="2298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15381">
              <a:defRPr sz="4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21384966" y="40009972"/>
            <a:ext cx="6812910" cy="2298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615381">
              <a:defRPr sz="47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16544" y="167855"/>
            <a:ext cx="3708000" cy="2124000"/>
            <a:chOff x="966787" y="477044"/>
            <a:chExt cx="7848600" cy="4543514"/>
          </a:xfrm>
        </p:grpSpPr>
        <p:pic>
          <p:nvPicPr>
            <p:cNvPr id="3" name="Рисунок 5" descr="Без имени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66787" y="1086644"/>
              <a:ext cx="7772400" cy="3469821"/>
            </a:xfrm>
            <a:prstGeom prst="rect">
              <a:avLst/>
            </a:prstGeom>
          </p:spPr>
        </p:pic>
        <p:pic>
          <p:nvPicPr>
            <p:cNvPr id="4" name="Рисунок 4" descr="r9mYYoAfLlc.jpg"/>
            <p:cNvPicPr>
              <a:picLocks noChangeAspect="1"/>
            </p:cNvPicPr>
            <p:nvPr/>
          </p:nvPicPr>
          <p:blipFill>
            <a:blip r:embed="rId4"/>
            <a:srcRect l="8333"/>
            <a:stretch/>
          </p:blipFill>
          <p:spPr>
            <a:xfrm>
              <a:off x="4624387" y="477044"/>
              <a:ext cx="4191000" cy="4543514"/>
            </a:xfrm>
            <a:prstGeom prst="rect">
              <a:avLst/>
            </a:prstGeom>
          </p:spPr>
        </p:pic>
      </p:grpSp>
      <p:sp>
        <p:nvSpPr>
          <p:cNvPr id="9" name="Текст. поле 8"/>
          <p:cNvSpPr txBox="1"/>
          <p:nvPr/>
        </p:nvSpPr>
        <p:spPr>
          <a:xfrm>
            <a:off x="3808487" y="612360"/>
            <a:ext cx="24175749" cy="642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конференция молодых ученных "Экология: факты, гипотезы, модели" г. Екатеринбург, 20-24 апреля 2026 г.</a:t>
            </a:r>
          </a:p>
        </p:txBody>
      </p:sp>
      <p:sp>
        <p:nvSpPr>
          <p:cNvPr id="10" name="Текст. поле 9"/>
          <p:cNvSpPr txBox="1"/>
          <p:nvPr/>
        </p:nvSpPr>
        <p:spPr>
          <a:xfrm>
            <a:off x="4587519" y="1301290"/>
            <a:ext cx="21195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факторов, влияющих на выживаемость молоди горбуши рыбоводного происхождения в условиях малой реки лимана Амура</a:t>
            </a:r>
            <a:endParaRPr lang="ru-RU" sz="4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Изображение 12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8069719" y="424890"/>
            <a:ext cx="1904401" cy="1904400"/>
          </a:xfrm>
          <a:prstGeom prst="rect">
            <a:avLst/>
          </a:prstGeom>
        </p:spPr>
      </p:pic>
      <p:sp>
        <p:nvSpPr>
          <p:cNvPr id="14" name="Текст. поле 13"/>
          <p:cNvSpPr txBox="1"/>
          <p:nvPr/>
        </p:nvSpPr>
        <p:spPr>
          <a:xfrm>
            <a:off x="3923739" y="2953420"/>
            <a:ext cx="224321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Носков А.С.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Михеев П.Б.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Пермский государственный национальный исследовательский университет, Пермь, Россия;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. поле 15"/>
          <p:cNvSpPr txBox="1"/>
          <p:nvPr/>
        </p:nvSpPr>
        <p:spPr>
          <a:xfrm>
            <a:off x="4650672" y="4133579"/>
            <a:ext cx="2119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alex.noskoff2018@yandex.ru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. поле 17"/>
          <p:cNvSpPr txBox="1"/>
          <p:nvPr/>
        </p:nvSpPr>
        <p:spPr>
          <a:xfrm>
            <a:off x="14162877" y="4811185"/>
            <a:ext cx="10009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19" name="Текст. поле 18"/>
          <p:cNvSpPr txBox="1"/>
          <p:nvPr/>
        </p:nvSpPr>
        <p:spPr>
          <a:xfrm>
            <a:off x="517989" y="5913808"/>
            <a:ext cx="28933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Горбуша (</a:t>
            </a:r>
            <a:r>
              <a:rPr lang="ru-RU" sz="2400" i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Oncorhynchus</a:t>
            </a:r>
            <a:r>
              <a:rPr lang="ru-RU" sz="2400" i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gorbuscha</a:t>
            </a: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Walbaum</a:t>
            </a: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 1792) является наиболее массовым объектом промысла среди тихоокеанских лососей. Одним из подходов к повышению ее численности является пастбищное </a:t>
            </a:r>
            <a:r>
              <a:rPr lang="ru-RU" sz="2400" dirty="0" err="1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лососеводство</a:t>
            </a:r>
            <a:r>
              <a:rPr lang="ru-RU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Ключевым показателем его эффективности является выживаемость выпускаемой молоди. Для Хабаровского края исследования эффективности искусственного воспроизводства горбуши, с анализом факторов влияющих на выживаемость заводской молоди практически отсутствуют.</a:t>
            </a: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являлся анализ ключевых абиотических и биотических факторов, которые могут влиять на выживаемость молоди горбуши рыбоводного происхождения в условиях малой реки лимана Амура (река Корюшка). Исходя из анализа литературных источников по этой тематике, нами была выдвинута гипотеза, что кормовой для молоди горбуши является лишь часть беспозвоночных в районе работ, молодь горбуши заводского происхождения может вступать в конкурентные отношения с молодью дикого происхождения и с жилыми видами рыб в районе выпуска, а также то, что молодь горбуши будет интенсивно поедаться хищными видами рыб.  </a:t>
            </a:r>
          </a:p>
          <a:p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2400" dirty="0"/>
            </a:br>
            <a:endParaRPr lang="ru-RU" sz="24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52"/>
          <p:cNvSpPr/>
          <p:nvPr/>
        </p:nvSpPr>
        <p:spPr>
          <a:xfrm>
            <a:off x="259242" y="8833593"/>
            <a:ext cx="10187382" cy="2924918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Текст. поле 20"/>
          <p:cNvSpPr txBox="1"/>
          <p:nvPr/>
        </p:nvSpPr>
        <p:spPr>
          <a:xfrm>
            <a:off x="2030242" y="8879327"/>
            <a:ext cx="6050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Текст. поле 21"/>
          <p:cNvSpPr txBox="1"/>
          <p:nvPr/>
        </p:nvSpPr>
        <p:spPr>
          <a:xfrm>
            <a:off x="326210" y="9524942"/>
            <a:ext cx="1016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был отобран на среднем течении реки Корюшка в точке с координатами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53°07'03.0"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ш.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141°13'13.0"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д. (рисунок 1) в период с 16 июня по 29 июля</a:t>
            </a:r>
            <a:r>
              <a:rPr lang="ru-RU" sz="2000" b="0" i="0" u="none" strike="noStrik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0" i="0" u="none" strike="noStrike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29" name="Текст. поле 28"/>
          <p:cNvSpPr txBox="1"/>
          <p:nvPr/>
        </p:nvSpPr>
        <p:spPr>
          <a:xfrm>
            <a:off x="326210" y="12794754"/>
            <a:ext cx="10219870" cy="1313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1 </a:t>
            </a:r>
            <a:r>
              <a:rPr lang="ru-RU" sz="2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Расположение района работ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влияния абиотических факторов, были проведены измерения температуры воды (°С, с точностью до 0,1); скорости течения (м/с);  минерализации (мг/л, с точностью до 0,1);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глубины (см, с точностью до 0,1), определяли тип донного субстрата по ГОСТ 25100 - 2020. Измерения проводились непосредственно перед отбором проб.</a:t>
            </a:r>
          </a:p>
          <a:p>
            <a:pPr indent="450000" algn="just"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анализа обеспеченностью пищей молоди горбуши были собраны пробы потенциальной кормовой базы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макрозообентос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дрифт беспозвоночных и зоопланктон). Сбор проб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макрозообентоса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осуществлялся гидрологическим скребком длиной 1,5 м, которым проводили отбор верхнего слоя грунта на площади 15 на 30 см. Пробы дрифта собирали при помощи прямоугольной металлической ловушки шириной 0,3 м и высотой 1,5 м, с конусной сетью и диаметром ячеи 250 мкм. Экспозиция рамы составляла 15 минут. Планктонные пробы были собраны с помощью планктонной сети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Апштейна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размером ячеи 150 мкм, через которую проливали 100 л воды. Пробы фиксировали для дальнейшей обработки.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беспозвоночных организмов оценивали размерный состав и массу. </a:t>
            </a:r>
          </a:p>
          <a:p>
            <a:pPr indent="450000" algn="just"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анализа питания была отловлена молодь горбуши заводского и дикого происхождения, а также потенциальные конкуренты в питании (рыбы сопоставимые по размерам с молодью горбуши). Всего было отобрано 11 мальков горбуши заводского происхождения и 20 мальков горбуши естественного происхождения. Среди жилых видов рыб, которые могут вступать в конкурентные отношения с молодью горбуши, были отловлены 17 особей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девятииглой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колюшки (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Pungitius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pungitius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L) и 3 особи гольца-усача сибирского (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Barbatula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toni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Dybowski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Останки беспозвоночных из ЖКТ всех мальков и представителей жилых видов рыб идентифицировали до предельно достижимого таксономического уровня, оценивали размер жертвы. Анализ размерного состава беспозвоночных проводили для оценки избирательности питания не только по таксономическим, но и по размерным критериям</a:t>
            </a:r>
          </a:p>
          <a:p>
            <a:pPr indent="450000" algn="just"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000" algn="just"/>
            <a:endParaRPr lang="ru-RU" sz="20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b="0" i="0" u="none" strike="noStrik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Прямоугольник 51"/>
          <p:cNvSpPr/>
          <p:nvPr/>
        </p:nvSpPr>
        <p:spPr>
          <a:xfrm>
            <a:off x="10486818" y="8831768"/>
            <a:ext cx="18866623" cy="2924918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Текст. поле 46"/>
          <p:cNvSpPr txBox="1"/>
          <p:nvPr/>
        </p:nvSpPr>
        <p:spPr>
          <a:xfrm>
            <a:off x="16326259" y="8876410"/>
            <a:ext cx="1802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0" u="sng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53"/>
          <p:cNvSpPr/>
          <p:nvPr/>
        </p:nvSpPr>
        <p:spPr>
          <a:xfrm>
            <a:off x="280988" y="38506676"/>
            <a:ext cx="29565600" cy="210439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8" name="Прямоугольник 54"/>
          <p:cNvSpPr/>
          <p:nvPr/>
        </p:nvSpPr>
        <p:spPr>
          <a:xfrm>
            <a:off x="280987" y="40739845"/>
            <a:ext cx="29565601" cy="210439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9" name="Текст. поле 78"/>
          <p:cNvSpPr txBox="1"/>
          <p:nvPr/>
        </p:nvSpPr>
        <p:spPr>
          <a:xfrm>
            <a:off x="263221" y="38506676"/>
            <a:ext cx="296011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i="0" u="sng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indent="450000" algn="just" eaLnBrk="0" hangingPunct="0">
              <a:spcBef>
                <a:spcPct val="0"/>
              </a:spcBef>
            </a:pPr>
            <a:r>
              <a:rPr lang="ru-RU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Анализ абиотических факторов показал, что их влияние на молодь горбуши, в том числе заводского происхождения, минимально. Среди биотических факторов, которые мы рассмотрели, нами были изучены качественные и количественные характеристики состава кормовой базы. Было выявлено, что из этой кормовой базы молодь потребляет 16,32% от бентоса, 11,35 – 13,48 % от дрифта, 4,34 % от планктона.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питания показал, что трофические ниши перекрываются у молоди горбуши естественного и заводского происхождения, тогда как перекрытие трофических ниш молоди горбуши с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девятииглой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колюшкой не обнаружено. На основании анализа питания потенциальных хищников, можно сделать предположение о минимальной элиминации заводской молоди горбуши хищниками в районе работ.</a:t>
            </a:r>
          </a:p>
          <a:p>
            <a:pPr algn="just" eaLnBrk="0" hangingPunct="0">
              <a:spcBef>
                <a:spcPct val="0"/>
              </a:spcBef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4502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Текст. поле 79"/>
          <p:cNvSpPr txBox="1"/>
          <p:nvPr/>
        </p:nvSpPr>
        <p:spPr>
          <a:xfrm>
            <a:off x="391205" y="41077356"/>
            <a:ext cx="2938722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02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i="0" u="sng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</a:t>
            </a:r>
          </a:p>
          <a:p>
            <a:pPr marL="0" marR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0" i="0" u="none" strike="noStrike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выражают </a:t>
            </a:r>
            <a:r>
              <a:rPr lang="ru-RU" sz="2200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 </a:t>
            </a:r>
            <a:r>
              <a:rPr lang="ru-RU" sz="2200" b="0" i="0" u="none" strike="noStrik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Бывальцеву</a:t>
            </a:r>
            <a:r>
              <a:rPr lang="ru-RU" sz="2200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Артему Петровичу за помощь в идентификации беспозвоночных, организации «ВБР-Трейд» за помощь в организации и проведении полевого этапа работ. </a:t>
            </a:r>
            <a:endParaRPr lang="ru-RU" sz="2200" b="0" i="0" u="none" strike="noStrike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73925C-1DE3-A0BC-064D-54C2DBF10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856" y="2731195"/>
            <a:ext cx="2554164" cy="17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A79720-3451-9EB5-089D-E9EBD3CA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28" y="2551385"/>
            <a:ext cx="2106281" cy="23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Хабаровский край на карте">
            <a:extLst>
              <a:ext uri="{FF2B5EF4-FFF2-40B4-BE49-F238E27FC236}">
                <a16:creationId xmlns:a16="http://schemas.microsoft.com/office/drawing/2014/main" id="{5A9398AE-6B27-42C6-65AB-441567F9A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10249151"/>
            <a:ext cx="4488316" cy="246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812BA1C8-A20B-EEDB-DB3F-5ECBC9EBA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7" b="1414"/>
          <a:stretch>
            <a:fillRect/>
          </a:stretch>
        </p:blipFill>
        <p:spPr bwMode="auto">
          <a:xfrm>
            <a:off x="4915115" y="10208389"/>
            <a:ext cx="1730646" cy="2509336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046BD50C-E189-77BD-D0A8-E23D85D7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3" y="10232828"/>
            <a:ext cx="3663408" cy="246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43BBA73D-E639-D4D8-FD8C-BEC9D61C5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41921" r="12945" b="22364"/>
          <a:stretch>
            <a:fillRect/>
          </a:stretch>
        </p:blipFill>
        <p:spPr bwMode="auto">
          <a:xfrm>
            <a:off x="328417" y="23054270"/>
            <a:ext cx="2971981" cy="189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40CD59BE-C527-3BDD-A980-1B971BFE0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r="1515" b="16401"/>
          <a:stretch>
            <a:fillRect/>
          </a:stretch>
        </p:blipFill>
        <p:spPr bwMode="auto">
          <a:xfrm>
            <a:off x="3599093" y="22960885"/>
            <a:ext cx="3192480" cy="20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BCD90999-158C-D1C8-23BC-1F49FBDD1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37400" b="23750"/>
          <a:stretch>
            <a:fillRect/>
          </a:stretch>
        </p:blipFill>
        <p:spPr bwMode="auto">
          <a:xfrm>
            <a:off x="7188903" y="22934354"/>
            <a:ext cx="3240429" cy="20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0449A50-5A72-F17F-92C1-6DB50019F84A}"/>
              </a:ext>
            </a:extLst>
          </p:cNvPr>
          <p:cNvSpPr txBox="1"/>
          <p:nvPr/>
        </p:nvSpPr>
        <p:spPr>
          <a:xfrm>
            <a:off x="359828" y="24953625"/>
            <a:ext cx="2865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Молодь горбуши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62AD9F-C0CA-9F09-0F0E-11B2273E46CF}"/>
              </a:ext>
            </a:extLst>
          </p:cNvPr>
          <p:cNvSpPr txBox="1"/>
          <p:nvPr/>
        </p:nvSpPr>
        <p:spPr>
          <a:xfrm>
            <a:off x="3466785" y="24953625"/>
            <a:ext cx="3589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3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Девятииглая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колюшка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1B9117-9977-2131-2922-68DD54758060}"/>
              </a:ext>
            </a:extLst>
          </p:cNvPr>
          <p:cNvSpPr txBox="1"/>
          <p:nvPr/>
        </p:nvSpPr>
        <p:spPr>
          <a:xfrm>
            <a:off x="7145404" y="24953625"/>
            <a:ext cx="34590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Голец-усач сибирский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6022C4A1-BD20-713E-9DAE-C207CBB69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7" r="29997" b="573"/>
          <a:stretch>
            <a:fillRect/>
          </a:stretch>
        </p:blipFill>
        <p:spPr bwMode="auto">
          <a:xfrm rot="16200000">
            <a:off x="1359322" y="30566792"/>
            <a:ext cx="2088233" cy="40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27F1A085-2815-FC51-1C41-A3DE1F10E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6" r="35976"/>
          <a:stretch>
            <a:fillRect/>
          </a:stretch>
        </p:blipFill>
        <p:spPr bwMode="auto">
          <a:xfrm rot="5400000">
            <a:off x="7093137" y="30374830"/>
            <a:ext cx="2106935" cy="44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025C74D-D39C-1384-505F-5F872177EE3E}"/>
              </a:ext>
            </a:extLst>
          </p:cNvPr>
          <p:cNvSpPr txBox="1"/>
          <p:nvPr/>
        </p:nvSpPr>
        <p:spPr>
          <a:xfrm>
            <a:off x="1058396" y="33723801"/>
            <a:ext cx="2865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губарь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8E8556-5C98-44F5-3C39-C7BE68B656A7}"/>
              </a:ext>
            </a:extLst>
          </p:cNvPr>
          <p:cNvSpPr txBox="1"/>
          <p:nvPr/>
        </p:nvSpPr>
        <p:spPr>
          <a:xfrm>
            <a:off x="6437349" y="33723801"/>
            <a:ext cx="2865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Язь амурский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DC8C269F-759A-7B56-354D-875CBF70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7667" y="9408147"/>
            <a:ext cx="9814223" cy="58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A2B7AD2-CAF6-94D4-5CDF-2A14047C6DE3}"/>
              </a:ext>
            </a:extLst>
          </p:cNvPr>
          <p:cNvSpPr txBox="1"/>
          <p:nvPr/>
        </p:nvSpPr>
        <p:spPr>
          <a:xfrm>
            <a:off x="10559238" y="9650461"/>
            <a:ext cx="86943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исследования температура воды в районе работ варьировала от 7, 6 °С до 22,4 °С. Основная масса уловов молоди горбуши пришлась на период с 20 по 21 июня, когда температура находилась в пределах 7,6 – 10,1°С (рис.7). При увеличении температуры наблюдается снижения количества молоди горбуши в уловах.</a:t>
            </a: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Минерализация воды колебалась в пределах 7,6 – 26,6 мг/л, значение соответствует ультрапресной воде. </a:t>
            </a: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течения варьировала от 0,11 до 0,23 м/с, в среднем составила 0,15 м/с, глубина в точках отбора проб колебалась от 47 до 109 см  в среднем составила – 61 см. Тип субстрата в точке отбора проб – ил.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2C96D8-25F2-4BC1-201B-9E48A9CA378F}"/>
              </a:ext>
            </a:extLst>
          </p:cNvPr>
          <p:cNvSpPr txBox="1"/>
          <p:nvPr/>
        </p:nvSpPr>
        <p:spPr>
          <a:xfrm>
            <a:off x="19325042" y="15306307"/>
            <a:ext cx="103274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Рис.7 .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Динамика уловов молоди горбуши и температуры воды в районе работ</a:t>
            </a:r>
            <a:endParaRPr lang="ru-RU" sz="22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D5F7EB5-AB89-DBED-FA66-3AF83BB32784}"/>
              </a:ext>
            </a:extLst>
          </p:cNvPr>
          <p:cNvSpPr txBox="1"/>
          <p:nvPr/>
        </p:nvSpPr>
        <p:spPr>
          <a:xfrm>
            <a:off x="10454981" y="14132172"/>
            <a:ext cx="8712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анализа ЖКТ было обнаружено, что желудки гольцов пусты, поэтому анализ их питания не был проведен.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17E3F2F-BB6F-2FA6-A71B-74925AE38E4C}"/>
              </a:ext>
            </a:extLst>
          </p:cNvPr>
          <p:cNvSpPr txBox="1"/>
          <p:nvPr/>
        </p:nvSpPr>
        <p:spPr>
          <a:xfrm>
            <a:off x="10437689" y="14918814"/>
            <a:ext cx="8868903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основании анализа перекрытия трофических ниш с использованием индекса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Пианки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(табл. 1),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было установлено, что спектры питания молоди горбуши естественного и заводского происхождения перекрываются (</a:t>
            </a:r>
            <a:r>
              <a:rPr lang="ru-RU" sz="2400" b="1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Ojk</a:t>
            </a:r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= 0,99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в то время как спектры питания молоди горбуши естественного и искусственного происхождения и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девятииглой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колюшки не перекрываются (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Ojk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= 0,28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Ojk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= 0,29)</a:t>
            </a: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анализа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питания по Ивлеву было установлено, что избирательными для молоди горбуши заводского происхождения являются личинки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хирономид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размерах от 0,5 до 2,5 мм). куколки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хирономид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размерах от 1,5 до 2,5 мм,); личинки поденок размера 3,5 мм; имаго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хирономид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размера 2,5 мм; представители группы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Aphidoidea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мм; представители класса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Collembola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размером 1,5 мм;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представители отряда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Harpacticoida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размером 0,5 мм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всей потребляемой биомассы из пробы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макрозообентоса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составила 16, 32 % (табл. 2); доля всей потребляемой биомассы из пробы планктона составила 4,34% (табл. 3); доля всей потребляемой биомассы из пробы дневного дрифта составила 13, 48 % (табл. 4); доля всей потребляемой биомассы из пробы ночного дрифта составила 11, 35 % (табл. 5). Красным в таблицах отмечены кормовые объекты  с E &gt; 0.</a:t>
            </a:r>
          </a:p>
          <a:p>
            <a:pPr indent="450000" algn="just"/>
            <a:endParaRPr lang="ru-RU" sz="2400" dirty="0"/>
          </a:p>
          <a:p>
            <a:pPr indent="4500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Объект 3">
                <a:extLst>
                  <a:ext uri="{FF2B5EF4-FFF2-40B4-BE49-F238E27FC236}">
                    <a16:creationId xmlns:a16="http://schemas.microsoft.com/office/drawing/2014/main" id="{9D1F0B8C-DCB5-4AF7-0457-40D76C34552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60854917"/>
                  </p:ext>
                </p:extLst>
              </p:nvPr>
            </p:nvGraphicFramePr>
            <p:xfrm>
              <a:off x="19452909" y="16775817"/>
              <a:ext cx="9768670" cy="172508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321383">
                      <a:extLst>
                        <a:ext uri="{9D8B030D-6E8A-4147-A177-3AD203B41FA5}">
                          <a16:colId xmlns:a16="http://schemas.microsoft.com/office/drawing/2014/main" val="364546264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3909289154"/>
                        </a:ext>
                      </a:extLst>
                    </a:gridCol>
                    <a:gridCol w="3170687">
                      <a:extLst>
                        <a:ext uri="{9D8B030D-6E8A-4147-A177-3AD203B41FA5}">
                          <a16:colId xmlns:a16="http://schemas.microsoft.com/office/drawing/2014/main" val="2615381383"/>
                        </a:ext>
                      </a:extLst>
                    </a:gridCol>
                  </a:tblGrid>
                  <a:tr h="210110">
                    <a:tc gridSpan="3"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Индекс </a:t>
                          </a:r>
                          <a:r>
                            <a:rPr lang="ru-RU" sz="2400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Пианки</a:t>
                          </a:r>
                          <a:r>
                            <a:rPr lang="ru-RU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u="none" strike="noStrike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u="none" strike="noStrike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b="0" i="1" u="none" strike="noStrike" kern="1200" dirty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𝑗𝑘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400" b="0" i="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ru-RU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  </a:t>
                          </a:r>
                          <a:endParaRPr lang="ru-RU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7620" marR="7620" marT="7620" marB="0" anchor="b"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2314715819"/>
                      </a:ext>
                    </a:extLst>
                  </a:tr>
                  <a:tr h="422546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Горбуша </a:t>
                          </a:r>
                        </a:p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«дикая» - «заводская»</a:t>
                          </a:r>
                          <a:endParaRPr lang="ru-RU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Горбуша «дикая»  - </a:t>
                          </a:r>
                        </a:p>
                        <a:p>
                          <a:pPr algn="ctr" fontAlgn="b">
                            <a:buNone/>
                          </a:pPr>
                          <a:r>
                            <a:rPr lang="en-US" sz="2400" i="1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Pungitius</a:t>
                          </a:r>
                          <a:r>
                            <a:rPr lang="en-US" sz="240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i="1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pungitius</a:t>
                          </a:r>
                          <a:r>
                            <a:rPr lang="en-US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Горбуша «заводская» - </a:t>
                          </a:r>
                          <a:r>
                            <a:rPr lang="en-US" sz="2400" i="1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Pungitius</a:t>
                          </a:r>
                          <a:r>
                            <a:rPr lang="en-US" sz="2400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i="1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pungitius</a:t>
                          </a:r>
                          <a:r>
                            <a:rPr lang="en-US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8962743"/>
                      </a:ext>
                    </a:extLst>
                  </a:tr>
                  <a:tr h="583099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0,99</a:t>
                          </a:r>
                          <a:endParaRPr lang="ru-RU" sz="2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0,28</a:t>
                          </a:r>
                          <a:endParaRPr lang="ru-RU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0,29</a:t>
                          </a:r>
                          <a:endParaRPr lang="ru-RU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926611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Объект 3">
                <a:extLst>
                  <a:ext uri="{FF2B5EF4-FFF2-40B4-BE49-F238E27FC236}">
                    <a16:creationId xmlns:a16="http://schemas.microsoft.com/office/drawing/2014/main" id="{9D1F0B8C-DCB5-4AF7-0457-40D76C34552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60854917"/>
                  </p:ext>
                </p:extLst>
              </p:nvPr>
            </p:nvGraphicFramePr>
            <p:xfrm>
              <a:off x="19452909" y="16775817"/>
              <a:ext cx="9768670" cy="1725083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321383">
                      <a:extLst>
                        <a:ext uri="{9D8B030D-6E8A-4147-A177-3AD203B41FA5}">
                          <a16:colId xmlns:a16="http://schemas.microsoft.com/office/drawing/2014/main" val="364546264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3909289154"/>
                        </a:ext>
                      </a:extLst>
                    </a:gridCol>
                    <a:gridCol w="3170687">
                      <a:extLst>
                        <a:ext uri="{9D8B030D-6E8A-4147-A177-3AD203B41FA5}">
                          <a16:colId xmlns:a16="http://schemas.microsoft.com/office/drawing/2014/main" val="2615381383"/>
                        </a:ext>
                      </a:extLst>
                    </a:gridCol>
                  </a:tblGrid>
                  <a:tr h="402844"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62" t="-16667" r="-125" b="-3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 marL="7620" marR="7620" marT="7620" marB="0" anchor="b"/>
                    </a:tc>
                    <a:tc hMerge="1">
                      <a:txBody>
                        <a:bodyPr/>
                        <a:lstStyle/>
                        <a:p>
                          <a:endParaRPr dirty="0"/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2314715819"/>
                      </a:ext>
                    </a:extLst>
                  </a:tr>
                  <a:tr h="739140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Горбуша</a:t>
                          </a:r>
                          <a:r>
                            <a:rPr lang="ru-RU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«дикая» </a:t>
                          </a:r>
                          <a:r>
                            <a:rPr lang="ru-RU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</a:t>
                          </a:r>
                          <a:r>
                            <a:rPr lang="ru-RU" sz="240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«заводская»</a:t>
                          </a:r>
                          <a:endParaRPr lang="ru-RU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Горбуша «дикая»  </a:t>
                          </a:r>
                          <a:r>
                            <a:rPr lang="ru-RU" sz="240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 </a:t>
                          </a:r>
                          <a:endParaRPr lang="ru-RU" sz="2400" u="none" strike="noStrike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 fontAlgn="b">
                            <a:buNone/>
                          </a:pPr>
                          <a:r>
                            <a:rPr lang="en-US" sz="2400" i="1" u="none" strike="noStrike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Pungitius</a:t>
                          </a:r>
                          <a:r>
                            <a:rPr lang="en-US" sz="2400" i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i="1" u="none" strike="noStrike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pungitius</a:t>
                          </a:r>
                          <a:r>
                            <a:rPr lang="en-US" sz="240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Горбуша «заводская» - </a:t>
                          </a:r>
                          <a:r>
                            <a:rPr lang="en-US" sz="2400" i="1" u="none" strike="noStrike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Pungitius</a:t>
                          </a:r>
                          <a:r>
                            <a:rPr lang="en-US" sz="2400" i="1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i="1" u="none" strike="noStrike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pungitius</a:t>
                          </a:r>
                          <a:r>
                            <a:rPr lang="en-US" sz="240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ru-RU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8962743"/>
                      </a:ext>
                    </a:extLst>
                  </a:tr>
                  <a:tr h="583099"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0,99</a:t>
                          </a:r>
                          <a:endParaRPr lang="ru-RU" sz="2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0,28</a:t>
                          </a:r>
                          <a:endParaRPr lang="ru-RU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>
                            <a:buNone/>
                          </a:pPr>
                          <a:r>
                            <a:rPr lang="ru-RU" sz="2400" u="none" strike="noStrik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0,29</a:t>
                          </a:r>
                          <a:endParaRPr lang="ru-RU" sz="24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926611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936C2613-1774-7FB8-8D62-6807703DE989}"/>
              </a:ext>
            </a:extLst>
          </p:cNvPr>
          <p:cNvSpPr txBox="1"/>
          <p:nvPr/>
        </p:nvSpPr>
        <p:spPr>
          <a:xfrm>
            <a:off x="19405564" y="15942774"/>
            <a:ext cx="10118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 1.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Значение индекса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Пианки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использованного для степени перекрытия  спектров питания трех исследуемых организмов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50BAFDA-5649-4838-8F2C-5435DC0F61F8}"/>
                  </a:ext>
                </a:extLst>
              </p:cNvPr>
              <p:cNvSpPr txBox="1"/>
              <p:nvPr/>
            </p:nvSpPr>
            <p:spPr>
              <a:xfrm>
                <a:off x="263221" y="24117457"/>
                <a:ext cx="10237245" cy="14492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000" algn="just"/>
                <a:endPara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indent="450000" algn="just"/>
                <a:endPara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indent="450000" algn="just"/>
                <a:endParaRPr lang="ru-RU" sz="22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indent="450000" algn="just"/>
                <a:endParaRPr 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000" algn="just"/>
                <a:r>
                  <a:rPr lang="ru-RU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ru-RU" sz="2200" b="0" i="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азмерный состав жертв и кормовых организмов из проб бентоса, дрифта и планктона использовали для восстановления сухой массы жертв и кормовых объектов. 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Восстановление сухой массы проводили для дальнейшей оценки той доли, которую молодь </a:t>
                </a:r>
                <a:r>
                  <a:rPr lang="ru-RU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потреблеяет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 общей биомассы беспозвоночных. </a:t>
                </a:r>
                <a:endParaRPr lang="ru-RU" sz="22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000" algn="just"/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оценки смертности молоди от хищничества, проводили отлов видов рыб, объектами питания которых потенциально могут выступать молодь тихоокеанских лососей. Отлов проводился ставными сетями с размерами ячеи 20–55 мм; длиной от 50 до 150 м, выставленными отдельно по две-три сети на небольшом расстоянии друг от друга. Было выполнено 30 </a:t>
                </a:r>
                <a:r>
                  <a:rPr lang="ru-RU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сетепостановок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экспозиция которых варьировалась от 8 до 20 часов. У отловленных рыб измеряли длину и вес, рыб вскрывали для анализа содержимого желудка. Пищевые комки взвешивали, определяли таксономическую принадлежность и массу жертв, а также приблизительно определяли количество и размер жертв. </a:t>
                </a:r>
                <a:r>
                  <a:rPr lang="ru-RU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Всего выловлено 169 особей: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сиг амурский 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Coregonus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ussuriensis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Berg) – 132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особи; мальма южная  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Salvelinus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curilus</a:t>
                </a:r>
                <a:r>
                  <a: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 особей; щука  амурская  (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Esox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reichertii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5 особей; конь </a:t>
                </a:r>
                <a:r>
                  <a:rPr lang="ru-RU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губарь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Hemibarbus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labeo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4 особи; язь амурский 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Leuciscus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waleckii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5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особей.</a:t>
                </a:r>
              </a:p>
              <a:p>
                <a:pPr indent="450000" algn="just"/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indent="450000" algn="just"/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000" algn="just"/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000" algn="just"/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000" algn="just"/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000"/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000"/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000"/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450000" algn="just"/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анализа избирательности питания применили индекс </a:t>
                </a:r>
                <a:r>
                  <a:rPr lang="ru-RU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элективности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Ивлева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b="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За избирательные нами принимались таксономические и размерные группы, в отношении которых отмечалась </a:t>
                </a:r>
                <a:r>
                  <a:rPr lang="ru-RU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элективность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выше нейтральной (E &gt; 0). Нами была рассчитана доля избирательных кормовых объектов от общей массы жертв. </a:t>
                </a:r>
              </a:p>
              <a:p>
                <a:pPr indent="450000" algn="just"/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Перекрытие трофических ниш молоди горбуши «дикого» и «заводского» происхождения и колюшки оценили  через индекс </a:t>
                </a:r>
                <a:r>
                  <a:rPr lang="ru-RU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Пианки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200" b="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Для характеристики спектра питания хищных рыб применяли индекс частоты встречаемости (F, %), доли каждого компонента пищи от общей массы пищевого комка (P, %) и индекс наполненности желудков (ИНЖ, ‱), который рассчитывали как отношение массы пищи (г) к массе рыбы (г), умноженное на 10 000. </a:t>
                </a:r>
              </a:p>
              <a:p>
                <a:pPr indent="450000" algn="just"/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50BAFDA-5649-4838-8F2C-5435DC0F6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21" y="24117457"/>
                <a:ext cx="10237245" cy="14492622"/>
              </a:xfrm>
              <a:prstGeom prst="rect">
                <a:avLst/>
              </a:prstGeom>
              <a:blipFill>
                <a:blip r:embed="rId18"/>
                <a:stretch>
                  <a:fillRect l="-893" r="-8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" name="Объект 7">
            <a:extLst>
              <a:ext uri="{FF2B5EF4-FFF2-40B4-BE49-F238E27FC236}">
                <a16:creationId xmlns:a16="http://schemas.microsoft.com/office/drawing/2014/main" id="{4FFDEC7D-AD6B-A347-1E05-2ED53E6A7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959206"/>
              </p:ext>
            </p:extLst>
          </p:nvPr>
        </p:nvGraphicFramePr>
        <p:xfrm>
          <a:off x="19869500" y="19610777"/>
          <a:ext cx="9249062" cy="2541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005">
                  <a:extLst>
                    <a:ext uri="{9D8B030D-6E8A-4147-A177-3AD203B41FA5}">
                      <a16:colId xmlns:a16="http://schemas.microsoft.com/office/drawing/2014/main" val="4211389399"/>
                    </a:ext>
                  </a:extLst>
                </a:gridCol>
                <a:gridCol w="684187">
                  <a:extLst>
                    <a:ext uri="{9D8B030D-6E8A-4147-A177-3AD203B41FA5}">
                      <a16:colId xmlns:a16="http://schemas.microsoft.com/office/drawing/2014/main" val="2413278591"/>
                    </a:ext>
                  </a:extLst>
                </a:gridCol>
                <a:gridCol w="684187">
                  <a:extLst>
                    <a:ext uri="{9D8B030D-6E8A-4147-A177-3AD203B41FA5}">
                      <a16:colId xmlns:a16="http://schemas.microsoft.com/office/drawing/2014/main" val="1317731101"/>
                    </a:ext>
                  </a:extLst>
                </a:gridCol>
                <a:gridCol w="684187">
                  <a:extLst>
                    <a:ext uri="{9D8B030D-6E8A-4147-A177-3AD203B41FA5}">
                      <a16:colId xmlns:a16="http://schemas.microsoft.com/office/drawing/2014/main" val="1683729578"/>
                    </a:ext>
                  </a:extLst>
                </a:gridCol>
                <a:gridCol w="684187">
                  <a:extLst>
                    <a:ext uri="{9D8B030D-6E8A-4147-A177-3AD203B41FA5}">
                      <a16:colId xmlns:a16="http://schemas.microsoft.com/office/drawing/2014/main" val="1871847320"/>
                    </a:ext>
                  </a:extLst>
                </a:gridCol>
                <a:gridCol w="684187">
                  <a:extLst>
                    <a:ext uri="{9D8B030D-6E8A-4147-A177-3AD203B41FA5}">
                      <a16:colId xmlns:a16="http://schemas.microsoft.com/office/drawing/2014/main" val="334176571"/>
                    </a:ext>
                  </a:extLst>
                </a:gridCol>
                <a:gridCol w="684187">
                  <a:extLst>
                    <a:ext uri="{9D8B030D-6E8A-4147-A177-3AD203B41FA5}">
                      <a16:colId xmlns:a16="http://schemas.microsoft.com/office/drawing/2014/main" val="3131498743"/>
                    </a:ext>
                  </a:extLst>
                </a:gridCol>
                <a:gridCol w="684187">
                  <a:extLst>
                    <a:ext uri="{9D8B030D-6E8A-4147-A177-3AD203B41FA5}">
                      <a16:colId xmlns:a16="http://schemas.microsoft.com/office/drawing/2014/main" val="336781895"/>
                    </a:ext>
                  </a:extLst>
                </a:gridCol>
                <a:gridCol w="684187">
                  <a:extLst>
                    <a:ext uri="{9D8B030D-6E8A-4147-A177-3AD203B41FA5}">
                      <a16:colId xmlns:a16="http://schemas.microsoft.com/office/drawing/2014/main" val="44598308"/>
                    </a:ext>
                  </a:extLst>
                </a:gridCol>
                <a:gridCol w="684187">
                  <a:extLst>
                    <a:ext uri="{9D8B030D-6E8A-4147-A177-3AD203B41FA5}">
                      <a16:colId xmlns:a16="http://schemas.microsoft.com/office/drawing/2014/main" val="1761351015"/>
                    </a:ext>
                  </a:extLst>
                </a:gridCol>
                <a:gridCol w="684187">
                  <a:extLst>
                    <a:ext uri="{9D8B030D-6E8A-4147-A177-3AD203B41FA5}">
                      <a16:colId xmlns:a16="http://schemas.microsoft.com/office/drawing/2014/main" val="1711324490"/>
                    </a:ext>
                  </a:extLst>
                </a:gridCol>
                <a:gridCol w="684187">
                  <a:extLst>
                    <a:ext uri="{9D8B030D-6E8A-4147-A177-3AD203B41FA5}">
                      <a16:colId xmlns:a16="http://schemas.microsoft.com/office/drawing/2014/main" val="3034721315"/>
                    </a:ext>
                  </a:extLst>
                </a:gridCol>
              </a:tblGrid>
              <a:tr h="2162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Таксоны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  мм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мм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мм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 мм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 мм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 мм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 мм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 мм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 мм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  мм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952060"/>
                  </a:ext>
                </a:extLst>
              </a:tr>
              <a:tr h="4650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Куколки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Chironomidae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818538"/>
                  </a:ext>
                </a:extLst>
              </a:tr>
              <a:tr h="5064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Личинки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Chironomidae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859034"/>
                  </a:ext>
                </a:extLst>
              </a:tr>
              <a:tr h="2904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Gammarus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lacustris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82278"/>
                  </a:ext>
                </a:extLst>
              </a:tr>
              <a:tr h="2319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Cyclopoida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554774"/>
                  </a:ext>
                </a:extLst>
              </a:tr>
              <a:tr h="2319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Olygocheta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144615"/>
                  </a:ext>
                </a:extLst>
              </a:tr>
              <a:tr h="1408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Личинки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Ephemeroptera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520744"/>
                  </a:ext>
                </a:extLst>
              </a:tr>
            </a:tbl>
          </a:graphicData>
        </a:graphic>
      </p:graphicFrame>
      <p:graphicFrame>
        <p:nvGraphicFramePr>
          <p:cNvPr id="85" name="Объект 3">
            <a:extLst>
              <a:ext uri="{FF2B5EF4-FFF2-40B4-BE49-F238E27FC236}">
                <a16:creationId xmlns:a16="http://schemas.microsoft.com/office/drawing/2014/main" id="{B058DBA1-7A0D-7ADC-397B-0C5578D4C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165914"/>
              </p:ext>
            </p:extLst>
          </p:nvPr>
        </p:nvGraphicFramePr>
        <p:xfrm>
          <a:off x="12127815" y="24099700"/>
          <a:ext cx="5871943" cy="1460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1577">
                  <a:extLst>
                    <a:ext uri="{9D8B030D-6E8A-4147-A177-3AD203B41FA5}">
                      <a16:colId xmlns:a16="http://schemas.microsoft.com/office/drawing/2014/main" val="929785802"/>
                    </a:ext>
                  </a:extLst>
                </a:gridCol>
                <a:gridCol w="1534644">
                  <a:extLst>
                    <a:ext uri="{9D8B030D-6E8A-4147-A177-3AD203B41FA5}">
                      <a16:colId xmlns:a16="http://schemas.microsoft.com/office/drawing/2014/main" val="219411363"/>
                    </a:ext>
                  </a:extLst>
                </a:gridCol>
                <a:gridCol w="1785722">
                  <a:extLst>
                    <a:ext uri="{9D8B030D-6E8A-4147-A177-3AD203B41FA5}">
                      <a16:colId xmlns:a16="http://schemas.microsoft.com/office/drawing/2014/main" val="1127394812"/>
                    </a:ext>
                  </a:extLst>
                </a:gridCol>
              </a:tblGrid>
              <a:tr h="365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Таксоны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  мм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ru-RU" sz="18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337910"/>
                  </a:ext>
                </a:extLst>
              </a:tr>
              <a:tr h="365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Calanoida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14,20%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80,87%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480296"/>
                  </a:ext>
                </a:extLst>
              </a:tr>
              <a:tr h="365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Harpacticoida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4,34%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120967"/>
                  </a:ext>
                </a:extLst>
              </a:tr>
              <a:tr h="365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Copepoda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080699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F5314285-4CDC-FA24-0812-F75561F81CC8}"/>
              </a:ext>
            </a:extLst>
          </p:cNvPr>
          <p:cNvSpPr txBox="1"/>
          <p:nvPr/>
        </p:nvSpPr>
        <p:spPr>
          <a:xfrm>
            <a:off x="9896780" y="23158942"/>
            <a:ext cx="10293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 3. Массовая доля организмов различной таксономической принадлежности и размера в пробе планктона</a:t>
            </a:r>
            <a:endParaRPr lang="ru-RU" sz="2400" dirty="0"/>
          </a:p>
        </p:txBody>
      </p:sp>
      <p:graphicFrame>
        <p:nvGraphicFramePr>
          <p:cNvPr id="88" name="Таблица 87">
            <a:extLst>
              <a:ext uri="{FF2B5EF4-FFF2-40B4-BE49-F238E27FC236}">
                <a16:creationId xmlns:a16="http://schemas.microsoft.com/office/drawing/2014/main" id="{E2B7FB90-04F9-13C8-61D7-66D9E4D8B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06687"/>
              </p:ext>
            </p:extLst>
          </p:nvPr>
        </p:nvGraphicFramePr>
        <p:xfrm>
          <a:off x="10917849" y="27569333"/>
          <a:ext cx="8535060" cy="4487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1050">
                  <a:extLst>
                    <a:ext uri="{9D8B030D-6E8A-4147-A177-3AD203B41FA5}">
                      <a16:colId xmlns:a16="http://schemas.microsoft.com/office/drawing/2014/main" val="2964075157"/>
                    </a:ext>
                  </a:extLst>
                </a:gridCol>
                <a:gridCol w="718284">
                  <a:extLst>
                    <a:ext uri="{9D8B030D-6E8A-4147-A177-3AD203B41FA5}">
                      <a16:colId xmlns:a16="http://schemas.microsoft.com/office/drawing/2014/main" val="673657638"/>
                    </a:ext>
                  </a:extLst>
                </a:gridCol>
                <a:gridCol w="801959">
                  <a:extLst>
                    <a:ext uri="{9D8B030D-6E8A-4147-A177-3AD203B41FA5}">
                      <a16:colId xmlns:a16="http://schemas.microsoft.com/office/drawing/2014/main" val="2478617884"/>
                    </a:ext>
                  </a:extLst>
                </a:gridCol>
                <a:gridCol w="863711">
                  <a:extLst>
                    <a:ext uri="{9D8B030D-6E8A-4147-A177-3AD203B41FA5}">
                      <a16:colId xmlns:a16="http://schemas.microsoft.com/office/drawing/2014/main" val="4062898635"/>
                    </a:ext>
                  </a:extLst>
                </a:gridCol>
                <a:gridCol w="854021">
                  <a:extLst>
                    <a:ext uri="{9D8B030D-6E8A-4147-A177-3AD203B41FA5}">
                      <a16:colId xmlns:a16="http://schemas.microsoft.com/office/drawing/2014/main" val="2359751339"/>
                    </a:ext>
                  </a:extLst>
                </a:gridCol>
                <a:gridCol w="804704">
                  <a:extLst>
                    <a:ext uri="{9D8B030D-6E8A-4147-A177-3AD203B41FA5}">
                      <a16:colId xmlns:a16="http://schemas.microsoft.com/office/drawing/2014/main" val="2178369608"/>
                    </a:ext>
                  </a:extLst>
                </a:gridCol>
                <a:gridCol w="776656">
                  <a:extLst>
                    <a:ext uri="{9D8B030D-6E8A-4147-A177-3AD203B41FA5}">
                      <a16:colId xmlns:a16="http://schemas.microsoft.com/office/drawing/2014/main" val="2041942909"/>
                    </a:ext>
                  </a:extLst>
                </a:gridCol>
                <a:gridCol w="807074">
                  <a:extLst>
                    <a:ext uri="{9D8B030D-6E8A-4147-A177-3AD203B41FA5}">
                      <a16:colId xmlns:a16="http://schemas.microsoft.com/office/drawing/2014/main" val="182428537"/>
                    </a:ext>
                  </a:extLst>
                </a:gridCol>
                <a:gridCol w="651323">
                  <a:extLst>
                    <a:ext uri="{9D8B030D-6E8A-4147-A177-3AD203B41FA5}">
                      <a16:colId xmlns:a16="http://schemas.microsoft.com/office/drawing/2014/main" val="4260838425"/>
                    </a:ext>
                  </a:extLst>
                </a:gridCol>
                <a:gridCol w="736278">
                  <a:extLst>
                    <a:ext uri="{9D8B030D-6E8A-4147-A177-3AD203B41FA5}">
                      <a16:colId xmlns:a16="http://schemas.microsoft.com/office/drawing/2014/main" val="1068120800"/>
                    </a:ext>
                  </a:extLst>
                </a:gridCol>
              </a:tblGrid>
              <a:tr h="2470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Таксоны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 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 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 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 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 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 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 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 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 мм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405324"/>
                  </a:ext>
                </a:extLst>
              </a:tr>
              <a:tr h="4814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Имаго </a:t>
                      </a: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Chironomidae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6,66%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246506"/>
                  </a:ext>
                </a:extLst>
              </a:tr>
              <a:tr h="2713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Aphidoidea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314076"/>
                  </a:ext>
                </a:extLst>
              </a:tr>
              <a:tr h="2713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Collembola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79751"/>
                  </a:ext>
                </a:extLst>
              </a:tr>
              <a:tr h="2713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Hydrachnida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45183"/>
                  </a:ext>
                </a:extLst>
              </a:tr>
              <a:tr h="4814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Личинка </a:t>
                      </a:r>
                      <a:r>
                        <a:rPr lang="en-US" sz="16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muscidae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110225"/>
                  </a:ext>
                </a:extLst>
              </a:tr>
              <a:tr h="2965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Личинка </a:t>
                      </a:r>
                      <a:r>
                        <a:rPr lang="en-US" sz="16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Simulidae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640437"/>
                  </a:ext>
                </a:extLst>
              </a:tr>
              <a:tr h="22759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Имаго </a:t>
                      </a: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Formicida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264648"/>
                  </a:ext>
                </a:extLst>
              </a:tr>
              <a:tr h="4814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Куколка </a:t>
                      </a: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Chironomidae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89180"/>
                  </a:ext>
                </a:extLst>
              </a:tr>
              <a:tr h="4814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Личинки </a:t>
                      </a: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Chironomidae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67805"/>
                  </a:ext>
                </a:extLst>
              </a:tr>
              <a:tr h="4565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Anthocoris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239803"/>
                  </a:ext>
                </a:extLst>
              </a:tr>
            </a:tbl>
          </a:graphicData>
        </a:graphic>
      </p:graphicFrame>
      <p:graphicFrame>
        <p:nvGraphicFramePr>
          <p:cNvPr id="90" name="Таблица 89">
            <a:extLst>
              <a:ext uri="{FF2B5EF4-FFF2-40B4-BE49-F238E27FC236}">
                <a16:creationId xmlns:a16="http://schemas.microsoft.com/office/drawing/2014/main" id="{04CA385A-E5E7-F573-60AC-D06CCF46E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346870"/>
              </p:ext>
            </p:extLst>
          </p:nvPr>
        </p:nvGraphicFramePr>
        <p:xfrm>
          <a:off x="20412261" y="24117457"/>
          <a:ext cx="8767261" cy="7180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121">
                  <a:extLst>
                    <a:ext uri="{9D8B030D-6E8A-4147-A177-3AD203B41FA5}">
                      <a16:colId xmlns:a16="http://schemas.microsoft.com/office/drawing/2014/main" val="1351918487"/>
                    </a:ext>
                  </a:extLst>
                </a:gridCol>
                <a:gridCol w="702714">
                  <a:extLst>
                    <a:ext uri="{9D8B030D-6E8A-4147-A177-3AD203B41FA5}">
                      <a16:colId xmlns:a16="http://schemas.microsoft.com/office/drawing/2014/main" val="2188264238"/>
                    </a:ext>
                  </a:extLst>
                </a:gridCol>
                <a:gridCol w="702714">
                  <a:extLst>
                    <a:ext uri="{9D8B030D-6E8A-4147-A177-3AD203B41FA5}">
                      <a16:colId xmlns:a16="http://schemas.microsoft.com/office/drawing/2014/main" val="2412668226"/>
                    </a:ext>
                  </a:extLst>
                </a:gridCol>
                <a:gridCol w="702714">
                  <a:extLst>
                    <a:ext uri="{9D8B030D-6E8A-4147-A177-3AD203B41FA5}">
                      <a16:colId xmlns:a16="http://schemas.microsoft.com/office/drawing/2014/main" val="566525888"/>
                    </a:ext>
                  </a:extLst>
                </a:gridCol>
                <a:gridCol w="702714">
                  <a:extLst>
                    <a:ext uri="{9D8B030D-6E8A-4147-A177-3AD203B41FA5}">
                      <a16:colId xmlns:a16="http://schemas.microsoft.com/office/drawing/2014/main" val="3115627963"/>
                    </a:ext>
                  </a:extLst>
                </a:gridCol>
                <a:gridCol w="702714">
                  <a:extLst>
                    <a:ext uri="{9D8B030D-6E8A-4147-A177-3AD203B41FA5}">
                      <a16:colId xmlns:a16="http://schemas.microsoft.com/office/drawing/2014/main" val="771615868"/>
                    </a:ext>
                  </a:extLst>
                </a:gridCol>
                <a:gridCol w="702714">
                  <a:extLst>
                    <a:ext uri="{9D8B030D-6E8A-4147-A177-3AD203B41FA5}">
                      <a16:colId xmlns:a16="http://schemas.microsoft.com/office/drawing/2014/main" val="318857949"/>
                    </a:ext>
                  </a:extLst>
                </a:gridCol>
                <a:gridCol w="702714">
                  <a:extLst>
                    <a:ext uri="{9D8B030D-6E8A-4147-A177-3AD203B41FA5}">
                      <a16:colId xmlns:a16="http://schemas.microsoft.com/office/drawing/2014/main" val="1190698791"/>
                    </a:ext>
                  </a:extLst>
                </a:gridCol>
                <a:gridCol w="702714">
                  <a:extLst>
                    <a:ext uri="{9D8B030D-6E8A-4147-A177-3AD203B41FA5}">
                      <a16:colId xmlns:a16="http://schemas.microsoft.com/office/drawing/2014/main" val="899239511"/>
                    </a:ext>
                  </a:extLst>
                </a:gridCol>
                <a:gridCol w="702714">
                  <a:extLst>
                    <a:ext uri="{9D8B030D-6E8A-4147-A177-3AD203B41FA5}">
                      <a16:colId xmlns:a16="http://schemas.microsoft.com/office/drawing/2014/main" val="226425809"/>
                    </a:ext>
                  </a:extLst>
                </a:gridCol>
                <a:gridCol w="702714">
                  <a:extLst>
                    <a:ext uri="{9D8B030D-6E8A-4147-A177-3AD203B41FA5}">
                      <a16:colId xmlns:a16="http://schemas.microsoft.com/office/drawing/2014/main" val="1046814472"/>
                    </a:ext>
                  </a:extLst>
                </a:gridCol>
              </a:tblGrid>
              <a:tr h="347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Таксоны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  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 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 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 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 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7-8  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8-9  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9-10  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191955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Mysida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87754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Hydrachnida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482144"/>
                  </a:ext>
                </a:extLst>
              </a:tr>
              <a:tr h="6853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Куколка </a:t>
                      </a: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Chironomidae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321428"/>
                  </a:ext>
                </a:extLst>
              </a:tr>
              <a:tr h="68538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Личинка </a:t>
                      </a: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Chironomidae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443326"/>
                  </a:ext>
                </a:extLst>
              </a:tr>
              <a:tr h="5228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Имаго </a:t>
                      </a: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Chironomidae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590876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Muscidae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677455"/>
                  </a:ext>
                </a:extLst>
              </a:tr>
              <a:tr h="3447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Ephemerellidae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2,66%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3,76%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037942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Collembola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617357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Cyclops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38319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Личинка </a:t>
                      </a:r>
                      <a:r>
                        <a:rPr lang="en-US" sz="16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Sialidae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690312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Aphidoidea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663637"/>
                  </a:ext>
                </a:extLst>
              </a:tr>
              <a:tr h="3954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Trichoptera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1148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Имаго </a:t>
                      </a: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Formicidae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448137"/>
                  </a:ext>
                </a:extLst>
              </a:tr>
              <a:tr h="3729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Olygocheta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333341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Ceratopogonidae.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436139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Личинка </a:t>
                      </a:r>
                      <a:r>
                        <a:rPr lang="en-US" sz="16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Simulidae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315049"/>
                  </a:ext>
                </a:extLst>
              </a:tr>
              <a:tr h="347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нимфа </a:t>
                      </a:r>
                      <a:r>
                        <a:rPr lang="en-US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Psyllidae 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48" marR="7348" marT="73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645926"/>
                  </a:ext>
                </a:extLst>
              </a:tr>
            </a:tbl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39924A1A-E5A4-AD9A-C0EB-F3AC4D275C59}"/>
              </a:ext>
            </a:extLst>
          </p:cNvPr>
          <p:cNvSpPr txBox="1"/>
          <p:nvPr/>
        </p:nvSpPr>
        <p:spPr>
          <a:xfrm>
            <a:off x="10559238" y="33079603"/>
            <a:ext cx="909603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основании результатов анализа содержимого желудков рыб, которые потенциально могут потреблять молодь горбуши, было установлено, что частота встречаемости молоди горбуши составляет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1,18%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долю молоди горбуши приходится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0,44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% от общей массы пищевого комка исследованных рыб (рис. 13). Молодь горбуши присутствовала в питании лишь у 2 из 5 особей щуки амурской, у остальных особей в желудках были обнаружены остатки рыб (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Salvelinus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curilus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Brachymystax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tumensis</a:t>
            </a:r>
            <a:r>
              <a:rPr lang="ru-RU" sz="2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 желудках всех прочих особей были обнаружены остатки беспозвоночных организмов или желудки были пусты. Индекс наполненности молодью горбуши равен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20,8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‱.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предположение о крайне низкой элиминации молоди заводской горбуши хищниками в условиях устья реки Корюшка</a:t>
            </a:r>
          </a:p>
          <a:p>
            <a:pPr indent="450000" algn="just"/>
            <a:endParaRPr lang="ru-RU" sz="2400" dirty="0"/>
          </a:p>
        </p:txBody>
      </p:sp>
      <p:graphicFrame>
        <p:nvGraphicFramePr>
          <p:cNvPr id="101" name="Объект 4">
            <a:extLst>
              <a:ext uri="{FF2B5EF4-FFF2-40B4-BE49-F238E27FC236}">
                <a16:creationId xmlns:a16="http://schemas.microsoft.com/office/drawing/2014/main" id="{8517426E-68C3-05A8-CC59-E0286BC416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396611"/>
              </p:ext>
            </p:extLst>
          </p:nvPr>
        </p:nvGraphicFramePr>
        <p:xfrm>
          <a:off x="19851051" y="33000846"/>
          <a:ext cx="9502390" cy="3595756"/>
        </p:xfrm>
        <a:graphic>
          <a:graphicData uri="http://schemas.openxmlformats.org/drawingml/2006/table">
            <a:tbl>
              <a:tblPr/>
              <a:tblGrid>
                <a:gridCol w="1192180">
                  <a:extLst>
                    <a:ext uri="{9D8B030D-6E8A-4147-A177-3AD203B41FA5}">
                      <a16:colId xmlns:a16="http://schemas.microsoft.com/office/drawing/2014/main" val="42475321"/>
                    </a:ext>
                  </a:extLst>
                </a:gridCol>
                <a:gridCol w="1453597">
                  <a:extLst>
                    <a:ext uri="{9D8B030D-6E8A-4147-A177-3AD203B41FA5}">
                      <a16:colId xmlns:a16="http://schemas.microsoft.com/office/drawing/2014/main" val="1830153493"/>
                    </a:ext>
                  </a:extLst>
                </a:gridCol>
                <a:gridCol w="1540162">
                  <a:extLst>
                    <a:ext uri="{9D8B030D-6E8A-4147-A177-3AD203B41FA5}">
                      <a16:colId xmlns:a16="http://schemas.microsoft.com/office/drawing/2014/main" val="3906487915"/>
                    </a:ext>
                  </a:extLst>
                </a:gridCol>
                <a:gridCol w="1313836">
                  <a:extLst>
                    <a:ext uri="{9D8B030D-6E8A-4147-A177-3AD203B41FA5}">
                      <a16:colId xmlns:a16="http://schemas.microsoft.com/office/drawing/2014/main" val="1602093816"/>
                    </a:ext>
                  </a:extLst>
                </a:gridCol>
                <a:gridCol w="1252727">
                  <a:extLst>
                    <a:ext uri="{9D8B030D-6E8A-4147-A177-3AD203B41FA5}">
                      <a16:colId xmlns:a16="http://schemas.microsoft.com/office/drawing/2014/main" val="2277496618"/>
                    </a:ext>
                  </a:extLst>
                </a:gridCol>
                <a:gridCol w="1374944">
                  <a:extLst>
                    <a:ext uri="{9D8B030D-6E8A-4147-A177-3AD203B41FA5}">
                      <a16:colId xmlns:a16="http://schemas.microsoft.com/office/drawing/2014/main" val="3957420484"/>
                    </a:ext>
                  </a:extLst>
                </a:gridCol>
                <a:gridCol w="1374944">
                  <a:extLst>
                    <a:ext uri="{9D8B030D-6E8A-4147-A177-3AD203B41FA5}">
                      <a16:colId xmlns:a16="http://schemas.microsoft.com/office/drawing/2014/main" val="1921293899"/>
                    </a:ext>
                  </a:extLst>
                </a:gridCol>
              </a:tblGrid>
              <a:tr h="619465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Щука амурская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Мальма южная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Конь губарь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Язь амурский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 амурский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889808"/>
                  </a:ext>
                </a:extLst>
              </a:tr>
              <a:tr h="484033">
                <a:tc rowSpan="2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ИНЖ,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Oncorhynchus </a:t>
                      </a:r>
                      <a:r>
                        <a:rPr lang="en-US" sz="16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gorbuscha</a:t>
                      </a:r>
                      <a:endParaRPr lang="en-US" sz="16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виды рыб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Беспозвоночные организмы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967291"/>
                  </a:ext>
                </a:extLst>
              </a:tr>
              <a:tr h="358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2569, 44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244218"/>
                  </a:ext>
                </a:extLst>
              </a:tr>
              <a:tr h="270411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1,18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531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463512"/>
                  </a:ext>
                </a:extLst>
              </a:tr>
              <a:tr h="88029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вскрытых рыб</a:t>
                      </a: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fontAlgn="t">
                        <a:buNone/>
                      </a:pPr>
                      <a:br>
                        <a:rPr lang="ru-RU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ru-RU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0484279"/>
                  </a:ext>
                </a:extLst>
              </a:tr>
            </a:tbl>
          </a:graphicData>
        </a:graphic>
      </p:graphicFrame>
      <p:sp>
        <p:nvSpPr>
          <p:cNvPr id="103" name="TextBox 102">
            <a:extLst>
              <a:ext uri="{FF2B5EF4-FFF2-40B4-BE49-F238E27FC236}">
                <a16:creationId xmlns:a16="http://schemas.microsoft.com/office/drawing/2014/main" id="{BA67D06D-7CBA-865C-222A-BD3AD275C5E3}"/>
              </a:ext>
            </a:extLst>
          </p:cNvPr>
          <p:cNvSpPr txBox="1"/>
          <p:nvPr/>
        </p:nvSpPr>
        <p:spPr>
          <a:xfrm>
            <a:off x="19678852" y="36705910"/>
            <a:ext cx="9772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красным выделены значения F (%), P, (%) и индекс наполненности желудков (‱), для молоди горбуши, потребленной амурской щукой</a:t>
            </a:r>
            <a:endParaRPr lang="ru-RU" sz="2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2C96D8-25F2-4BC1-201B-9E48A9CA378F}"/>
              </a:ext>
            </a:extLst>
          </p:cNvPr>
          <p:cNvSpPr txBox="1"/>
          <p:nvPr/>
        </p:nvSpPr>
        <p:spPr>
          <a:xfrm>
            <a:off x="19196533" y="22245077"/>
            <a:ext cx="10327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красным выделены те группы, для которых отмечена положительная избирательность в питании  молоди горбуши</a:t>
            </a:r>
            <a:endParaRPr lang="ru-RU" sz="20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314285-4CDC-FA24-0812-F75561F81CC8}"/>
              </a:ext>
            </a:extLst>
          </p:cNvPr>
          <p:cNvSpPr txBox="1"/>
          <p:nvPr/>
        </p:nvSpPr>
        <p:spPr>
          <a:xfrm>
            <a:off x="19183375" y="18623322"/>
            <a:ext cx="10293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 2. Массовая доля организмов различной таксономической принадлежности и размера в пробе бентоса</a:t>
            </a:r>
            <a:endParaRPr lang="ru-RU" sz="2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82C96D8-25F2-4BC1-201B-9E48A9CA378F}"/>
              </a:ext>
            </a:extLst>
          </p:cNvPr>
          <p:cNvSpPr txBox="1"/>
          <p:nvPr/>
        </p:nvSpPr>
        <p:spPr>
          <a:xfrm>
            <a:off x="10084803" y="25760452"/>
            <a:ext cx="10327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красным выделены те группы, для которых отмечена положительная избирательность в питании   молоди горбуши</a:t>
            </a:r>
            <a:endParaRPr lang="ru-RU" sz="2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2C96D8-25F2-4BC1-201B-9E48A9CA378F}"/>
              </a:ext>
            </a:extLst>
          </p:cNvPr>
          <p:cNvSpPr txBox="1"/>
          <p:nvPr/>
        </p:nvSpPr>
        <p:spPr>
          <a:xfrm>
            <a:off x="9953488" y="32160830"/>
            <a:ext cx="10327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красным выделены те группы, для которых отмечена положительная избирательность в питании   молоди горбуши</a:t>
            </a:r>
            <a:endParaRPr lang="ru-RU" sz="2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5314285-4CDC-FA24-0812-F75561F81CC8}"/>
              </a:ext>
            </a:extLst>
          </p:cNvPr>
          <p:cNvSpPr txBox="1"/>
          <p:nvPr/>
        </p:nvSpPr>
        <p:spPr>
          <a:xfrm>
            <a:off x="9880243" y="26574242"/>
            <a:ext cx="10293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 4. Массовая доля организмов различной таксономической принадлежности и размера в пробе дневного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дрифта</a:t>
            </a:r>
            <a:endParaRPr lang="ru-RU" sz="24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314285-4CDC-FA24-0812-F75561F81CC8}"/>
              </a:ext>
            </a:extLst>
          </p:cNvPr>
          <p:cNvSpPr txBox="1"/>
          <p:nvPr/>
        </p:nvSpPr>
        <p:spPr>
          <a:xfrm>
            <a:off x="19209687" y="23117057"/>
            <a:ext cx="10293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Массовая доля организмов различной таксономической принадлежности и размера в пробе ночного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дрифта</a:t>
            </a:r>
            <a:endParaRPr lang="ru-RU" sz="24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82C96D8-25F2-4BC1-201B-9E48A9CA378F}"/>
              </a:ext>
            </a:extLst>
          </p:cNvPr>
          <p:cNvSpPr txBox="1"/>
          <p:nvPr/>
        </p:nvSpPr>
        <p:spPr>
          <a:xfrm>
            <a:off x="19536897" y="31356954"/>
            <a:ext cx="10327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красным выделены те группы, для которых отмечена положительная избирательность в питании   молоди горбуши</a:t>
            </a:r>
            <a:endParaRPr lang="ru-RU" sz="20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314285-4CDC-FA24-0812-F75561F81CC8}"/>
              </a:ext>
            </a:extLst>
          </p:cNvPr>
          <p:cNvSpPr txBox="1"/>
          <p:nvPr/>
        </p:nvSpPr>
        <p:spPr>
          <a:xfrm>
            <a:off x="19474053" y="32143162"/>
            <a:ext cx="10293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 6. Состав питания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рыб, которые потенциально могут потреблять молодь горбуши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2132</Words>
  <Application>Microsoft Office PowerPoint</Application>
  <PresentationFormat>Произвольный</PresentationFormat>
  <Paragraphs>294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По умолчанию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Aglaya</dc:creator>
  <cp:lastModifiedBy>alex.noskoff2018@yandex.ru</cp:lastModifiedBy>
  <cp:revision>10</cp:revision>
  <dcterms:created xsi:type="dcterms:W3CDTF">2023-04-09T13:13:32Z</dcterms:created>
  <dcterms:modified xsi:type="dcterms:W3CDTF">2026-04-21T08:06:39Z</dcterms:modified>
</cp:coreProperties>
</file>